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media/image1.jpeg" ContentType="image/jpeg"/>
  <Override PartName="/ppt/theme/theme2.xml" ContentType="application/vnd.openxmlformats-officedocument.theme+xml"/>
  <Override PartName="/ppt/media/image2.jpeg" ContentType="image/jpeg"/>
  <Override PartName="/ppt/media/image3.jpeg" ContentType="image/jpeg"/>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1E6"/>
          </a:solidFill>
        </a:fill>
      </a:tcStyle>
    </a:wholeTbl>
    <a:band2H>
      <a:tcTxStyle b="def" i="def"/>
      <a:tcStyle>
        <a:tcBdr/>
        <a:fill>
          <a:solidFill>
            <a:srgbClr val="EAE9F3"/>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4"/>
          </a:solidFill>
        </a:fill>
      </a:tcStyle>
    </a:firstRow>
  </a:tblStyle>
  <a:tblStyle styleId="{C7B018BB-80A7-4F77-B60F-C8B233D01FF8}"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BCBDB"/>
          </a:solidFill>
        </a:fill>
      </a:tcStyle>
    </a:wholeTbl>
    <a:band2H>
      <a:tcTxStyle b="def" i="def"/>
      <a:tcStyle>
        <a:tcBdr/>
        <a:fill>
          <a:solidFill>
            <a:srgbClr val="EEE7EE"/>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5D1F1"/>
          </a:solidFill>
        </a:fill>
      </a:tcStyle>
    </a:wholeTbl>
    <a:band2H>
      <a:tcTxStyle b="def" i="def"/>
      <a:tcStyle>
        <a:tcBdr/>
        <a:fill>
          <a:solidFill>
            <a:srgbClr val="EBE9F8"/>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8F1"/>
          </a:solidFill>
        </a:fill>
      </a:tcStyle>
    </a:wholeTbl>
    <a:band2H>
      <a:tcTxStyle b="def" i="def"/>
      <a:tcStyle>
        <a:tcBdr/>
        <a:fill>
          <a:solidFill>
            <a:srgbClr val="E9ECF8"/>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
          <a:latin typeface="Rockwell"/>
          <a:ea typeface="Rockwell"/>
          <a:cs typeface="Rockwel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Rockwell Bold"/>
          <a:ea typeface="Rockwell Bold"/>
          <a:cs typeface="Rockwell Bold"/>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Rockwell Bold"/>
          <a:ea typeface="Rockwell Bold"/>
          <a:cs typeface="Rockwell Bold"/>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Rockwell Bold"/>
          <a:ea typeface="Rockwell Bold"/>
          <a:cs typeface="Rockwell Bold"/>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
          <a:latin typeface="Rockwell"/>
          <a:ea typeface="Rockwell"/>
          <a:cs typeface="Rockwell"/>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Rockwell Bold"/>
          <a:ea typeface="Rockwell Bold"/>
          <a:cs typeface="Rockwell Bold"/>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557" name="Shape 557"/>
          <p:cNvSpPr/>
          <p:nvPr>
            <p:ph type="sldImg"/>
          </p:nvPr>
        </p:nvSpPr>
        <p:spPr>
          <a:xfrm>
            <a:off x="1143000" y="685800"/>
            <a:ext cx="4572000" cy="3429000"/>
          </a:xfrm>
          <a:prstGeom prst="rect">
            <a:avLst/>
          </a:prstGeom>
        </p:spPr>
        <p:txBody>
          <a:bodyPr/>
          <a:lstStyle/>
          <a:p>
            <a:pPr/>
          </a:p>
        </p:txBody>
      </p:sp>
      <p:sp>
        <p:nvSpPr>
          <p:cNvPr id="558" name="Shape 55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595269" y="1122362"/>
            <a:ext cx="9001463" cy="2387601"/>
          </a:xfrm>
          <a:prstGeom prst="rect">
            <a:avLst/>
          </a:prstGeom>
        </p:spPr>
        <p:txBody>
          <a:bodyPr anchor="b"/>
          <a:lstStyle>
            <a:lvl1pPr>
              <a:defRPr sz="4800"/>
            </a:lvl1pPr>
          </a:lstStyle>
          <a:p>
            <a:pPr/>
            <a:r>
              <a:t>Title Text</a:t>
            </a:r>
          </a:p>
        </p:txBody>
      </p:sp>
      <p:sp>
        <p:nvSpPr>
          <p:cNvPr id="12" name="Body Level One…"/>
          <p:cNvSpPr txBox="1"/>
          <p:nvPr>
            <p:ph type="body" sz="quarter" idx="1"/>
          </p:nvPr>
        </p:nvSpPr>
        <p:spPr>
          <a:xfrm>
            <a:off x="1595269" y="3602037"/>
            <a:ext cx="9001463"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91" name="Title Text"/>
          <p:cNvSpPr txBox="1"/>
          <p:nvPr>
            <p:ph type="title"/>
          </p:nvPr>
        </p:nvSpPr>
        <p:spPr>
          <a:xfrm>
            <a:off x="917226" y="609600"/>
            <a:ext cx="5929774" cy="2362200"/>
          </a:xfrm>
          <a:prstGeom prst="rect">
            <a:avLst/>
          </a:prstGeom>
        </p:spPr>
        <p:txBody>
          <a:bodyPr anchor="b"/>
          <a:lstStyle>
            <a:lvl1pPr>
              <a:defRPr sz="3200"/>
            </a:lvl1pPr>
          </a:lstStyle>
          <a:p>
            <a:pPr/>
            <a:r>
              <a:t>Title Text</a:t>
            </a:r>
          </a:p>
        </p:txBody>
      </p:sp>
      <p:sp>
        <p:nvSpPr>
          <p:cNvPr id="92" name="Picture Placeholder 2"/>
          <p:cNvSpPr/>
          <p:nvPr>
            <p:ph type="pic" sz="quarter" idx="21"/>
          </p:nvPr>
        </p:nvSpPr>
        <p:spPr>
          <a:xfrm>
            <a:off x="7424804" y="758881"/>
            <a:ext cx="3255357" cy="4883038"/>
          </a:xfrm>
          <a:prstGeom prst="rect">
            <a:avLst/>
          </a:prstGeom>
          <a:ln w="190500" cap="sq">
            <a:solidFill>
              <a:srgbClr val="FFFFFF"/>
            </a:solidFill>
            <a:miter lim="800000"/>
          </a:ln>
          <a:effectLst>
            <a:outerShdw sx="100000" sy="100000" kx="0" ky="0" algn="b" rotWithShape="0" blurRad="50800" dist="18000" dir="5400000">
              <a:srgbClr val="000000">
                <a:alpha val="40000"/>
              </a:srgbClr>
            </a:outerShdw>
          </a:effectLst>
        </p:spPr>
        <p:txBody>
          <a:bodyPr lIns="91439" rIns="91439">
            <a:noAutofit/>
          </a:bodyPr>
          <a:lstStyle/>
          <a:p>
            <a:pPr/>
          </a:p>
        </p:txBody>
      </p:sp>
      <p:sp>
        <p:nvSpPr>
          <p:cNvPr id="93" name="Body Level One…"/>
          <p:cNvSpPr txBox="1"/>
          <p:nvPr>
            <p:ph type="body" sz="half" idx="1"/>
          </p:nvPr>
        </p:nvSpPr>
        <p:spPr>
          <a:xfrm>
            <a:off x="913794" y="2971800"/>
            <a:ext cx="5934951" cy="2819400"/>
          </a:xfrm>
          <a:prstGeom prst="rect">
            <a:avLst/>
          </a:prstGeom>
        </p:spPr>
        <p:txBody>
          <a:bodyPr/>
          <a:lstStyle>
            <a:lvl1pPr marL="0" indent="0" algn="ctr">
              <a:buSzTx/>
              <a:buFontTx/>
              <a:buNone/>
              <a:defRPr sz="1800"/>
            </a:lvl1pPr>
            <a:lvl2pPr marL="0" indent="457200" algn="ctr">
              <a:buSzTx/>
              <a:buFontTx/>
              <a:buNone/>
              <a:defRPr sz="1800"/>
            </a:lvl2pPr>
            <a:lvl3pPr marL="0" indent="914400" algn="ctr">
              <a:buSzTx/>
              <a:buFontTx/>
              <a:buNone/>
              <a:defRPr sz="1800"/>
            </a:lvl3pPr>
            <a:lvl4pPr marL="0" indent="1371600" algn="ctr">
              <a:buSzTx/>
              <a:buFontTx/>
              <a:buNone/>
              <a:defRPr sz="1800"/>
            </a:lvl4pPr>
            <a:lvl5pPr marL="0" indent="1828800" algn="ctr">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anoramic Picture with Caption">
    <p:spTree>
      <p:nvGrpSpPr>
        <p:cNvPr id="1" name=""/>
        <p:cNvGrpSpPr/>
        <p:nvPr/>
      </p:nvGrpSpPr>
      <p:grpSpPr>
        <a:xfrm>
          <a:off x="0" y="0"/>
          <a:ext cx="0" cy="0"/>
          <a:chOff x="0" y="0"/>
          <a:chExt cx="0" cy="0"/>
        </a:xfrm>
      </p:grpSpPr>
      <p:sp>
        <p:nvSpPr>
          <p:cNvPr id="101" name="Title Text"/>
          <p:cNvSpPr txBox="1"/>
          <p:nvPr>
            <p:ph type="title"/>
          </p:nvPr>
        </p:nvSpPr>
        <p:spPr>
          <a:xfrm>
            <a:off x="913806" y="4289371"/>
            <a:ext cx="10367565" cy="819356"/>
          </a:xfrm>
          <a:prstGeom prst="rect">
            <a:avLst/>
          </a:prstGeom>
        </p:spPr>
        <p:txBody>
          <a:bodyPr anchor="b"/>
          <a:lstStyle>
            <a:lvl1pPr>
              <a:defRPr sz="2800"/>
            </a:lvl1pPr>
          </a:lstStyle>
          <a:p>
            <a:pPr/>
            <a:r>
              <a:t>Title Text</a:t>
            </a:r>
          </a:p>
        </p:txBody>
      </p:sp>
      <p:sp>
        <p:nvSpPr>
          <p:cNvPr id="102" name="Picture Placeholder 2"/>
          <p:cNvSpPr/>
          <p:nvPr>
            <p:ph type="pic" idx="21"/>
          </p:nvPr>
        </p:nvSpPr>
        <p:spPr>
          <a:xfrm>
            <a:off x="913806" y="621320"/>
            <a:ext cx="10367565" cy="3379737"/>
          </a:xfrm>
          <a:prstGeom prst="rect">
            <a:avLst/>
          </a:prstGeom>
          <a:ln w="190500" cap="sq">
            <a:solidFill>
              <a:srgbClr val="FFFFFF"/>
            </a:solidFill>
            <a:miter lim="800000"/>
          </a:ln>
          <a:effectLst>
            <a:outerShdw sx="100000" sy="100000" kx="0" ky="0" algn="b" rotWithShape="0" blurRad="50800" dist="18000" dir="5400000">
              <a:srgbClr val="000000">
                <a:alpha val="40000"/>
              </a:srgbClr>
            </a:outerShdw>
          </a:effectLst>
        </p:spPr>
        <p:txBody>
          <a:bodyPr lIns="91439" rIns="91439">
            <a:noAutofit/>
          </a:bodyPr>
          <a:lstStyle/>
          <a:p>
            <a:pPr/>
          </a:p>
        </p:txBody>
      </p:sp>
      <p:sp>
        <p:nvSpPr>
          <p:cNvPr id="103" name="Body Level One…"/>
          <p:cNvSpPr txBox="1"/>
          <p:nvPr>
            <p:ph type="body" sz="quarter" idx="1"/>
          </p:nvPr>
        </p:nvSpPr>
        <p:spPr>
          <a:xfrm>
            <a:off x="913794" y="5108728"/>
            <a:ext cx="10366000" cy="682473"/>
          </a:xfrm>
          <a:prstGeom prst="rect">
            <a:avLst/>
          </a:prstGeom>
        </p:spPr>
        <p:txBody>
          <a:bodyPr/>
          <a:lstStyle>
            <a:lvl1pPr marL="0" indent="0" algn="ctr">
              <a:buSzTx/>
              <a:buFontTx/>
              <a:buNone/>
              <a:defRPr sz="1800"/>
            </a:lvl1pPr>
            <a:lvl2pPr marL="0" indent="457200" algn="ctr">
              <a:buSzTx/>
              <a:buFontTx/>
              <a:buNone/>
              <a:defRPr sz="1800"/>
            </a:lvl2pPr>
            <a:lvl3pPr marL="0" indent="914400" algn="ctr">
              <a:buSzTx/>
              <a:buFontTx/>
              <a:buNone/>
              <a:defRPr sz="1800"/>
            </a:lvl3pPr>
            <a:lvl4pPr marL="0" indent="1371600" algn="ctr">
              <a:buSzTx/>
              <a:buFontTx/>
              <a:buNone/>
              <a:defRPr sz="1800"/>
            </a:lvl4pPr>
            <a:lvl5pPr marL="0" indent="1828800" algn="ctr">
              <a:buSzTx/>
              <a:buFont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aption">
    <p:spTree>
      <p:nvGrpSpPr>
        <p:cNvPr id="1" name=""/>
        <p:cNvGrpSpPr/>
        <p:nvPr/>
      </p:nvGrpSpPr>
      <p:grpSpPr>
        <a:xfrm>
          <a:off x="0" y="0"/>
          <a:ext cx="0" cy="0"/>
          <a:chOff x="0" y="0"/>
          <a:chExt cx="0" cy="0"/>
        </a:xfrm>
      </p:grpSpPr>
      <p:sp>
        <p:nvSpPr>
          <p:cNvPr id="111" name="Title Text"/>
          <p:cNvSpPr txBox="1"/>
          <p:nvPr>
            <p:ph type="title"/>
          </p:nvPr>
        </p:nvSpPr>
        <p:spPr>
          <a:xfrm>
            <a:off x="913794" y="609600"/>
            <a:ext cx="10353763" cy="3424860"/>
          </a:xfrm>
          <a:prstGeom prst="rect">
            <a:avLst/>
          </a:prstGeom>
        </p:spPr>
        <p:txBody>
          <a:bodyPr/>
          <a:lstStyle>
            <a:lvl1pPr>
              <a:defRPr sz="3200"/>
            </a:lvl1pPr>
          </a:lstStyle>
          <a:p>
            <a:pPr/>
            <a:r>
              <a:t>Title Text</a:t>
            </a:r>
          </a:p>
        </p:txBody>
      </p:sp>
      <p:sp>
        <p:nvSpPr>
          <p:cNvPr id="112" name="Body Level One…"/>
          <p:cNvSpPr txBox="1"/>
          <p:nvPr>
            <p:ph type="body" sz="quarter" idx="1"/>
          </p:nvPr>
        </p:nvSpPr>
        <p:spPr>
          <a:xfrm>
            <a:off x="913794" y="4204820"/>
            <a:ext cx="10353763" cy="1592187"/>
          </a:xfrm>
          <a:prstGeom prst="rect">
            <a:avLst/>
          </a:prstGeom>
        </p:spPr>
        <p:txBody>
          <a:bodyPr anchor="ctr"/>
          <a:lstStyle>
            <a:lvl1pPr marL="0" indent="0" algn="ctr">
              <a:buSzTx/>
              <a:buFontTx/>
              <a:buNone/>
              <a:defRPr sz="1600"/>
            </a:lvl1pPr>
            <a:lvl2pPr marL="0" indent="457200" algn="ctr">
              <a:buSzTx/>
              <a:buFontTx/>
              <a:buNone/>
              <a:defRPr sz="1600"/>
            </a:lvl2pPr>
            <a:lvl3pPr marL="0" indent="914400" algn="ctr">
              <a:buSzTx/>
              <a:buFontTx/>
              <a:buNone/>
              <a:defRPr sz="1600"/>
            </a:lvl3pPr>
            <a:lvl4pPr marL="0" indent="1371600" algn="ctr">
              <a:buSzTx/>
              <a:buFontTx/>
              <a:buNone/>
              <a:defRPr sz="1600"/>
            </a:lvl4pPr>
            <a:lvl5pPr marL="0" indent="1828800" algn="ctr">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with Caption">
    <p:spTree>
      <p:nvGrpSpPr>
        <p:cNvPr id="1" name=""/>
        <p:cNvGrpSpPr/>
        <p:nvPr/>
      </p:nvGrpSpPr>
      <p:grpSpPr>
        <a:xfrm>
          <a:off x="0" y="0"/>
          <a:ext cx="0" cy="0"/>
          <a:chOff x="0" y="0"/>
          <a:chExt cx="0" cy="0"/>
        </a:xfrm>
      </p:grpSpPr>
      <p:sp>
        <p:nvSpPr>
          <p:cNvPr id="120" name="Title Text"/>
          <p:cNvSpPr txBox="1"/>
          <p:nvPr>
            <p:ph type="title"/>
          </p:nvPr>
        </p:nvSpPr>
        <p:spPr>
          <a:xfrm>
            <a:off x="1446212" y="609600"/>
            <a:ext cx="9302753" cy="2992904"/>
          </a:xfrm>
          <a:prstGeom prst="rect">
            <a:avLst/>
          </a:prstGeom>
        </p:spPr>
        <p:txBody>
          <a:bodyPr/>
          <a:lstStyle>
            <a:lvl1pPr>
              <a:defRPr sz="3200"/>
            </a:lvl1pPr>
          </a:lstStyle>
          <a:p>
            <a:pPr/>
            <a:r>
              <a:t>Title Text</a:t>
            </a:r>
          </a:p>
        </p:txBody>
      </p:sp>
      <p:sp>
        <p:nvSpPr>
          <p:cNvPr id="121" name="Body Level One…"/>
          <p:cNvSpPr txBox="1"/>
          <p:nvPr>
            <p:ph type="body" sz="quarter" idx="1"/>
          </p:nvPr>
        </p:nvSpPr>
        <p:spPr>
          <a:xfrm>
            <a:off x="1720644" y="3610031"/>
            <a:ext cx="8752300" cy="426813"/>
          </a:xfrm>
          <a:prstGeom prst="rect">
            <a:avLst/>
          </a:prstGeom>
        </p:spPr>
        <p:txBody>
          <a:bodyPr/>
          <a:lstStyle>
            <a:lvl1pPr marL="0" indent="0" algn="r">
              <a:buSzTx/>
              <a:buFontTx/>
              <a:buNone/>
              <a:defRPr sz="1400"/>
            </a:lvl1pPr>
            <a:lvl2pPr marL="0" indent="457200" algn="r">
              <a:buSzTx/>
              <a:buFontTx/>
              <a:buNone/>
              <a:defRPr sz="1400"/>
            </a:lvl2pPr>
            <a:lvl3pPr marL="0" indent="914400" algn="r">
              <a:buSzTx/>
              <a:buFontTx/>
              <a:buNone/>
              <a:defRPr sz="1400"/>
            </a:lvl3pPr>
            <a:lvl4pPr marL="0" indent="1371600" algn="r">
              <a:buSzTx/>
              <a:buFontTx/>
              <a:buNone/>
              <a:defRPr sz="1400"/>
            </a:lvl4pPr>
            <a:lvl5pPr marL="0" indent="1828800" algn="r">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122" name="Text Placeholder 3"/>
          <p:cNvSpPr/>
          <p:nvPr>
            <p:ph type="body" sz="quarter" idx="21"/>
          </p:nvPr>
        </p:nvSpPr>
        <p:spPr>
          <a:xfrm>
            <a:off x="913794" y="4204820"/>
            <a:ext cx="10353762" cy="1586381"/>
          </a:xfrm>
          <a:prstGeom prst="rect">
            <a:avLst/>
          </a:prstGeom>
        </p:spPr>
        <p:txBody>
          <a:bodyPr anchor="ctr"/>
          <a:lstStyle/>
          <a:p>
            <a:pPr marL="0" indent="0" algn="ctr">
              <a:buSzTx/>
              <a:buFontTx/>
              <a:buNone/>
              <a:defRPr sz="1600"/>
            </a:pPr>
          </a:p>
        </p:txBody>
      </p:sp>
      <p:sp>
        <p:nvSpPr>
          <p:cNvPr id="123" name="TextBox 10"/>
          <p:cNvSpPr txBox="1"/>
          <p:nvPr/>
        </p:nvSpPr>
        <p:spPr>
          <a:xfrm>
            <a:off x="882332" y="474008"/>
            <a:ext cx="518161" cy="110724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cap="all" sz="8000">
                <a:solidFill>
                  <a:srgbClr val="FFFFFF"/>
                </a:solidFill>
              </a:defRPr>
            </a:lvl1pPr>
          </a:lstStyle>
          <a:p>
            <a:pPr/>
            <a:r>
              <a:t>“</a:t>
            </a:r>
          </a:p>
        </p:txBody>
      </p:sp>
      <p:sp>
        <p:nvSpPr>
          <p:cNvPr id="124" name="TextBox 12"/>
          <p:cNvSpPr txBox="1"/>
          <p:nvPr/>
        </p:nvSpPr>
        <p:spPr>
          <a:xfrm>
            <a:off x="10703675" y="2710860"/>
            <a:ext cx="518161" cy="110724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r">
              <a:defRPr cap="all" sz="8000">
                <a:solidFill>
                  <a:srgbClr val="FFFFFF"/>
                </a:solidFill>
              </a:defRPr>
            </a:lvl1pPr>
          </a:lstStyle>
          <a:p>
            <a:pPr/>
            <a:r>
              <a:t>”</a:t>
            </a:r>
          </a:p>
        </p:txBody>
      </p:sp>
      <p:sp>
        <p:nvSpPr>
          <p:cNvPr id="1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ame Card">
    <p:spTree>
      <p:nvGrpSpPr>
        <p:cNvPr id="1" name=""/>
        <p:cNvGrpSpPr/>
        <p:nvPr/>
      </p:nvGrpSpPr>
      <p:grpSpPr>
        <a:xfrm>
          <a:off x="0" y="0"/>
          <a:ext cx="0" cy="0"/>
          <a:chOff x="0" y="0"/>
          <a:chExt cx="0" cy="0"/>
        </a:xfrm>
      </p:grpSpPr>
      <p:sp>
        <p:nvSpPr>
          <p:cNvPr id="132" name="Title Text"/>
          <p:cNvSpPr txBox="1"/>
          <p:nvPr>
            <p:ph type="title"/>
          </p:nvPr>
        </p:nvSpPr>
        <p:spPr>
          <a:xfrm>
            <a:off x="913806" y="2126942"/>
            <a:ext cx="10355327" cy="2511836"/>
          </a:xfrm>
          <a:prstGeom prst="rect">
            <a:avLst/>
          </a:prstGeom>
        </p:spPr>
        <p:txBody>
          <a:bodyPr anchor="b"/>
          <a:lstStyle>
            <a:lvl1pPr>
              <a:defRPr sz="3200"/>
            </a:lvl1pPr>
          </a:lstStyle>
          <a:p>
            <a:pPr/>
            <a:r>
              <a:t>Title Text</a:t>
            </a:r>
          </a:p>
        </p:txBody>
      </p:sp>
      <p:sp>
        <p:nvSpPr>
          <p:cNvPr id="133" name="Body Level One…"/>
          <p:cNvSpPr txBox="1"/>
          <p:nvPr>
            <p:ph type="body" sz="quarter" idx="1"/>
          </p:nvPr>
        </p:nvSpPr>
        <p:spPr>
          <a:xfrm>
            <a:off x="913794" y="4650556"/>
            <a:ext cx="10353764" cy="1140645"/>
          </a:xfrm>
          <a:prstGeom prst="rect">
            <a:avLst/>
          </a:prstGeom>
        </p:spPr>
        <p:txBody>
          <a:bodyPr/>
          <a:lstStyle>
            <a:lvl1pPr marL="0" indent="0" algn="ctr">
              <a:buSzTx/>
              <a:buFontTx/>
              <a:buNone/>
              <a:defRPr sz="1600"/>
            </a:lvl1pPr>
            <a:lvl2pPr marL="0" indent="457200" algn="ctr">
              <a:buSzTx/>
              <a:buFontTx/>
              <a:buNone/>
              <a:defRPr sz="1600"/>
            </a:lvl2pPr>
            <a:lvl3pPr marL="0" indent="914400" algn="ctr">
              <a:buSzTx/>
              <a:buFontTx/>
              <a:buNone/>
              <a:defRPr sz="1600"/>
            </a:lvl3pPr>
            <a:lvl4pPr marL="0" indent="1371600" algn="ctr">
              <a:buSzTx/>
              <a:buFontTx/>
              <a:buNone/>
              <a:defRPr sz="1600"/>
            </a:lvl4pPr>
            <a:lvl5pPr marL="0" indent="1828800" algn="ctr">
              <a:buSzTx/>
              <a:buFont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1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Column">
    <p:spTree>
      <p:nvGrpSpPr>
        <p:cNvPr id="1" name=""/>
        <p:cNvGrpSpPr/>
        <p:nvPr/>
      </p:nvGrpSpPr>
      <p:grpSpPr>
        <a:xfrm>
          <a:off x="0" y="0"/>
          <a:ext cx="0" cy="0"/>
          <a:chOff x="0" y="0"/>
          <a:chExt cx="0" cy="0"/>
        </a:xfrm>
      </p:grpSpPr>
      <p:sp>
        <p:nvSpPr>
          <p:cNvPr id="141" name="Title Text"/>
          <p:cNvSpPr txBox="1"/>
          <p:nvPr>
            <p:ph type="title"/>
          </p:nvPr>
        </p:nvSpPr>
        <p:spPr>
          <a:xfrm>
            <a:off x="913794" y="609600"/>
            <a:ext cx="10353762" cy="1325563"/>
          </a:xfrm>
          <a:prstGeom prst="rect">
            <a:avLst/>
          </a:prstGeom>
        </p:spPr>
        <p:txBody>
          <a:bodyPr/>
          <a:lstStyle/>
          <a:p>
            <a:pPr/>
            <a:r>
              <a:t>Title Text</a:t>
            </a:r>
          </a:p>
        </p:txBody>
      </p:sp>
      <p:sp>
        <p:nvSpPr>
          <p:cNvPr id="142" name="Body Level One…"/>
          <p:cNvSpPr txBox="1"/>
          <p:nvPr>
            <p:ph type="body" sz="quarter" idx="1"/>
          </p:nvPr>
        </p:nvSpPr>
        <p:spPr>
          <a:xfrm>
            <a:off x="913794" y="2088319"/>
            <a:ext cx="3298957" cy="823306"/>
          </a:xfrm>
          <a:prstGeom prst="rect">
            <a:avLst/>
          </a:prstGeom>
        </p:spPr>
        <p:txBody>
          <a:bodyPr anchor="b"/>
          <a:lstStyle>
            <a:lvl1pPr marL="0" indent="0" algn="ctr">
              <a:lnSpc>
                <a:spcPct val="100000"/>
              </a:lnSpc>
              <a:buSzTx/>
              <a:buFontTx/>
              <a:buNone/>
              <a:defRPr sz="2400"/>
            </a:lvl1pPr>
            <a:lvl2pPr marL="0" indent="457200" algn="ctr">
              <a:lnSpc>
                <a:spcPct val="100000"/>
              </a:lnSpc>
              <a:buSzTx/>
              <a:buFontTx/>
              <a:buNone/>
              <a:defRPr sz="2400"/>
            </a:lvl2pPr>
            <a:lvl3pPr marL="0" indent="914400" algn="ctr">
              <a:lnSpc>
                <a:spcPct val="100000"/>
              </a:lnSpc>
              <a:buSzTx/>
              <a:buFontTx/>
              <a:buNone/>
              <a:defRPr sz="2400"/>
            </a:lvl3pPr>
            <a:lvl4pPr marL="0" indent="1371600" algn="ctr">
              <a:lnSpc>
                <a:spcPct val="100000"/>
              </a:lnSpc>
              <a:buSzTx/>
              <a:buFontTx/>
              <a:buNone/>
              <a:defRPr sz="2400"/>
            </a:lvl4pPr>
            <a:lvl5pPr marL="0" indent="1828800" algn="ctr">
              <a:lnSpc>
                <a:spcPct val="100000"/>
              </a:lnSpc>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143" name="Text Placeholder 3"/>
          <p:cNvSpPr/>
          <p:nvPr>
            <p:ph type="body" sz="quarter" idx="21"/>
          </p:nvPr>
        </p:nvSpPr>
        <p:spPr>
          <a:xfrm>
            <a:off x="913794" y="2911624"/>
            <a:ext cx="3298957" cy="2879577"/>
          </a:xfrm>
          <a:prstGeom prst="rect">
            <a:avLst/>
          </a:prstGeom>
        </p:spPr>
        <p:txBody>
          <a:bodyPr/>
          <a:lstStyle/>
          <a:p>
            <a:pPr marL="0" indent="0" algn="ctr">
              <a:buSzTx/>
              <a:buFontTx/>
              <a:buNone/>
              <a:defRPr sz="1400"/>
            </a:pPr>
          </a:p>
        </p:txBody>
      </p:sp>
      <p:sp>
        <p:nvSpPr>
          <p:cNvPr id="144" name="Text Placeholder 4"/>
          <p:cNvSpPr/>
          <p:nvPr>
            <p:ph type="body" sz="quarter" idx="22"/>
          </p:nvPr>
        </p:nvSpPr>
        <p:spPr>
          <a:xfrm>
            <a:off x="4444877" y="2088320"/>
            <a:ext cx="3298559" cy="823305"/>
          </a:xfrm>
          <a:prstGeom prst="rect">
            <a:avLst/>
          </a:prstGeom>
        </p:spPr>
        <p:txBody>
          <a:bodyPr anchor="b"/>
          <a:lstStyle/>
          <a:p>
            <a:pPr marL="0" indent="0" algn="ctr">
              <a:lnSpc>
                <a:spcPct val="100000"/>
              </a:lnSpc>
              <a:buSzTx/>
              <a:buFontTx/>
              <a:buNone/>
              <a:defRPr sz="2400"/>
            </a:pPr>
          </a:p>
        </p:txBody>
      </p:sp>
      <p:sp>
        <p:nvSpPr>
          <p:cNvPr id="145" name="Text Placeholder 3"/>
          <p:cNvSpPr/>
          <p:nvPr>
            <p:ph type="body" sz="quarter" idx="23"/>
          </p:nvPr>
        </p:nvSpPr>
        <p:spPr>
          <a:xfrm>
            <a:off x="4444877" y="2911624"/>
            <a:ext cx="3299822" cy="2879577"/>
          </a:xfrm>
          <a:prstGeom prst="rect">
            <a:avLst/>
          </a:prstGeom>
        </p:spPr>
        <p:txBody>
          <a:bodyPr/>
          <a:lstStyle/>
          <a:p>
            <a:pPr marL="0" indent="0" algn="ctr">
              <a:buSzTx/>
              <a:buFontTx/>
              <a:buNone/>
              <a:defRPr sz="1400"/>
            </a:pPr>
          </a:p>
        </p:txBody>
      </p:sp>
      <p:sp>
        <p:nvSpPr>
          <p:cNvPr id="146" name="Text Placeholder 4"/>
          <p:cNvSpPr/>
          <p:nvPr>
            <p:ph type="body" sz="quarter" idx="24"/>
          </p:nvPr>
        </p:nvSpPr>
        <p:spPr>
          <a:xfrm>
            <a:off x="7973297" y="2088320"/>
            <a:ext cx="3291212" cy="823305"/>
          </a:xfrm>
          <a:prstGeom prst="rect">
            <a:avLst/>
          </a:prstGeom>
        </p:spPr>
        <p:txBody>
          <a:bodyPr anchor="b"/>
          <a:lstStyle/>
          <a:p>
            <a:pPr marL="0" indent="0" algn="ctr">
              <a:lnSpc>
                <a:spcPct val="100000"/>
              </a:lnSpc>
              <a:buSzTx/>
              <a:buFontTx/>
              <a:buNone/>
              <a:defRPr sz="2400"/>
            </a:pPr>
          </a:p>
        </p:txBody>
      </p:sp>
      <p:sp>
        <p:nvSpPr>
          <p:cNvPr id="147" name="Text Placeholder 3"/>
          <p:cNvSpPr/>
          <p:nvPr>
            <p:ph type="body" sz="quarter" idx="25"/>
          </p:nvPr>
        </p:nvSpPr>
        <p:spPr>
          <a:xfrm>
            <a:off x="7976345" y="2911624"/>
            <a:ext cx="3291212" cy="2879577"/>
          </a:xfrm>
          <a:prstGeom prst="rect">
            <a:avLst/>
          </a:prstGeom>
        </p:spPr>
        <p:txBody>
          <a:bodyPr/>
          <a:lstStyle/>
          <a:p>
            <a:pPr marL="0" indent="0" algn="ctr">
              <a:buSzTx/>
              <a:buFontTx/>
              <a:buNone/>
              <a:defRPr sz="1400"/>
            </a:pPr>
          </a:p>
        </p:txBody>
      </p:sp>
      <p:sp>
        <p:nvSpPr>
          <p:cNvPr id="14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3 Picture Column">
    <p:spTree>
      <p:nvGrpSpPr>
        <p:cNvPr id="1" name=""/>
        <p:cNvGrpSpPr/>
        <p:nvPr/>
      </p:nvGrpSpPr>
      <p:grpSpPr>
        <a:xfrm>
          <a:off x="0" y="0"/>
          <a:ext cx="0" cy="0"/>
          <a:chOff x="0" y="0"/>
          <a:chExt cx="0" cy="0"/>
        </a:xfrm>
      </p:grpSpPr>
      <p:sp>
        <p:nvSpPr>
          <p:cNvPr id="155" name="Title Text"/>
          <p:cNvSpPr txBox="1"/>
          <p:nvPr>
            <p:ph type="title"/>
          </p:nvPr>
        </p:nvSpPr>
        <p:spPr>
          <a:xfrm>
            <a:off x="913794" y="609600"/>
            <a:ext cx="10353763" cy="1325563"/>
          </a:xfrm>
          <a:prstGeom prst="rect">
            <a:avLst/>
          </a:prstGeom>
        </p:spPr>
        <p:txBody>
          <a:bodyPr/>
          <a:lstStyle/>
          <a:p>
            <a:pPr/>
            <a:r>
              <a:t>Title Text</a:t>
            </a:r>
          </a:p>
        </p:txBody>
      </p:sp>
      <p:sp>
        <p:nvSpPr>
          <p:cNvPr id="156" name="Body Level One…"/>
          <p:cNvSpPr txBox="1"/>
          <p:nvPr>
            <p:ph type="body" sz="quarter" idx="1"/>
          </p:nvPr>
        </p:nvSpPr>
        <p:spPr>
          <a:xfrm>
            <a:off x="913794" y="4195898"/>
            <a:ext cx="3298956" cy="576263"/>
          </a:xfrm>
          <a:prstGeom prst="rect">
            <a:avLst/>
          </a:prstGeom>
        </p:spPr>
        <p:txBody>
          <a:bodyPr anchor="b"/>
          <a:lstStyle>
            <a:lvl1pPr marL="0" indent="0" algn="ctr">
              <a:lnSpc>
                <a:spcPct val="100000"/>
              </a:lnSpc>
              <a:buSzTx/>
              <a:buFontTx/>
              <a:buNone/>
            </a:lvl1pPr>
            <a:lvl2pPr marL="0" indent="457200" algn="ctr">
              <a:lnSpc>
                <a:spcPct val="100000"/>
              </a:lnSpc>
              <a:buSzTx/>
              <a:buFontTx/>
              <a:buNone/>
            </a:lvl2pPr>
            <a:lvl3pPr marL="0" indent="914400" algn="ctr">
              <a:lnSpc>
                <a:spcPct val="100000"/>
              </a:lnSpc>
              <a:buSzTx/>
              <a:buFontTx/>
              <a:buNone/>
            </a:lvl3pPr>
            <a:lvl4pPr marL="0" indent="1371600" algn="ctr">
              <a:lnSpc>
                <a:spcPct val="100000"/>
              </a:lnSpc>
              <a:buSzTx/>
              <a:buFontTx/>
              <a:buNone/>
            </a:lvl4pPr>
            <a:lvl5pPr marL="0" indent="1828800" algn="ctr">
              <a:lnSpc>
                <a:spcPct val="100000"/>
              </a:lnSpc>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57" name="Picture Placeholder 2"/>
          <p:cNvSpPr/>
          <p:nvPr>
            <p:ph type="pic" sz="quarter" idx="21"/>
          </p:nvPr>
        </p:nvSpPr>
        <p:spPr>
          <a:xfrm>
            <a:off x="1092019" y="2298986"/>
            <a:ext cx="2940051" cy="1524001"/>
          </a:xfrm>
          <a:prstGeom prst="rect">
            <a:avLst/>
          </a:prstGeom>
          <a:ln w="146050" cap="sq">
            <a:solidFill>
              <a:srgbClr val="FFFFFF"/>
            </a:solidFill>
            <a:miter lim="800000"/>
          </a:ln>
          <a:effectLst>
            <a:outerShdw sx="100000" sy="100000" kx="0" ky="0" algn="b" rotWithShape="0" blurRad="50800" dist="18000" dir="5400000">
              <a:srgbClr val="000000">
                <a:alpha val="40000"/>
              </a:srgbClr>
            </a:outerShdw>
          </a:effectLst>
        </p:spPr>
        <p:txBody>
          <a:bodyPr lIns="91439" rIns="91439">
            <a:noAutofit/>
          </a:bodyPr>
          <a:lstStyle/>
          <a:p>
            <a:pPr/>
          </a:p>
        </p:txBody>
      </p:sp>
      <p:sp>
        <p:nvSpPr>
          <p:cNvPr id="158" name="Text Placeholder 3"/>
          <p:cNvSpPr/>
          <p:nvPr>
            <p:ph type="body" sz="quarter" idx="22"/>
          </p:nvPr>
        </p:nvSpPr>
        <p:spPr>
          <a:xfrm>
            <a:off x="913794" y="4772161"/>
            <a:ext cx="3298956" cy="1019039"/>
          </a:xfrm>
          <a:prstGeom prst="rect">
            <a:avLst/>
          </a:prstGeom>
        </p:spPr>
        <p:txBody>
          <a:bodyPr/>
          <a:lstStyle/>
          <a:p>
            <a:pPr marL="0" indent="0" algn="ctr">
              <a:buSzTx/>
              <a:buFontTx/>
              <a:buNone/>
              <a:defRPr sz="1400"/>
            </a:pPr>
          </a:p>
        </p:txBody>
      </p:sp>
      <p:sp>
        <p:nvSpPr>
          <p:cNvPr id="159" name="Text Placeholder 4"/>
          <p:cNvSpPr/>
          <p:nvPr>
            <p:ph type="body" sz="quarter" idx="23"/>
          </p:nvPr>
        </p:nvSpPr>
        <p:spPr>
          <a:xfrm>
            <a:off x="4442701" y="4195898"/>
            <a:ext cx="3298983" cy="576263"/>
          </a:xfrm>
          <a:prstGeom prst="rect">
            <a:avLst/>
          </a:prstGeom>
        </p:spPr>
        <p:txBody>
          <a:bodyPr anchor="b"/>
          <a:lstStyle/>
          <a:p>
            <a:pPr marL="0" indent="0" algn="ctr">
              <a:lnSpc>
                <a:spcPct val="100000"/>
              </a:lnSpc>
              <a:buSzTx/>
              <a:buFontTx/>
              <a:buNone/>
            </a:pPr>
          </a:p>
        </p:txBody>
      </p:sp>
      <p:sp>
        <p:nvSpPr>
          <p:cNvPr id="160" name="Picture Placeholder 2"/>
          <p:cNvSpPr/>
          <p:nvPr>
            <p:ph type="pic" sz="quarter" idx="24"/>
          </p:nvPr>
        </p:nvSpPr>
        <p:spPr>
          <a:xfrm>
            <a:off x="4568995" y="2298986"/>
            <a:ext cx="2930526" cy="1524001"/>
          </a:xfrm>
          <a:prstGeom prst="rect">
            <a:avLst/>
          </a:prstGeom>
          <a:ln w="146050" cap="sq">
            <a:solidFill>
              <a:srgbClr val="FFFFFF"/>
            </a:solidFill>
            <a:miter lim="800000"/>
          </a:ln>
          <a:effectLst>
            <a:outerShdw sx="100000" sy="100000" kx="0" ky="0" algn="b" rotWithShape="0" blurRad="50800" dist="18000" dir="5400000">
              <a:srgbClr val="000000">
                <a:alpha val="40000"/>
              </a:srgbClr>
            </a:outerShdw>
          </a:effectLst>
        </p:spPr>
        <p:txBody>
          <a:bodyPr lIns="91439" rIns="91439">
            <a:noAutofit/>
          </a:bodyPr>
          <a:lstStyle/>
          <a:p>
            <a:pPr/>
          </a:p>
        </p:txBody>
      </p:sp>
      <p:sp>
        <p:nvSpPr>
          <p:cNvPr id="161" name="Text Placeholder 3"/>
          <p:cNvSpPr/>
          <p:nvPr>
            <p:ph type="body" sz="quarter" idx="25"/>
          </p:nvPr>
        </p:nvSpPr>
        <p:spPr>
          <a:xfrm>
            <a:off x="4441347" y="4772159"/>
            <a:ext cx="3300337" cy="1019039"/>
          </a:xfrm>
          <a:prstGeom prst="rect">
            <a:avLst/>
          </a:prstGeom>
        </p:spPr>
        <p:txBody>
          <a:bodyPr/>
          <a:lstStyle/>
          <a:p>
            <a:pPr marL="0" indent="0" algn="ctr">
              <a:buSzTx/>
              <a:buFontTx/>
              <a:buNone/>
              <a:defRPr sz="1400"/>
            </a:pPr>
          </a:p>
        </p:txBody>
      </p:sp>
      <p:sp>
        <p:nvSpPr>
          <p:cNvPr id="162" name="Text Placeholder 4"/>
          <p:cNvSpPr/>
          <p:nvPr>
            <p:ph type="body" sz="quarter" idx="26"/>
          </p:nvPr>
        </p:nvSpPr>
        <p:spPr>
          <a:xfrm>
            <a:off x="7973422" y="4195898"/>
            <a:ext cx="3289901" cy="576263"/>
          </a:xfrm>
          <a:prstGeom prst="rect">
            <a:avLst/>
          </a:prstGeom>
        </p:spPr>
        <p:txBody>
          <a:bodyPr anchor="b"/>
          <a:lstStyle/>
          <a:p>
            <a:pPr marL="0" indent="0" algn="ctr">
              <a:lnSpc>
                <a:spcPct val="100000"/>
              </a:lnSpc>
              <a:buSzTx/>
              <a:buFontTx/>
              <a:buNone/>
            </a:pPr>
          </a:p>
        </p:txBody>
      </p:sp>
      <p:sp>
        <p:nvSpPr>
          <p:cNvPr id="163" name="Picture Placeholder 2"/>
          <p:cNvSpPr/>
          <p:nvPr>
            <p:ph type="pic" sz="quarter" idx="27"/>
          </p:nvPr>
        </p:nvSpPr>
        <p:spPr>
          <a:xfrm>
            <a:off x="8152803" y="2298986"/>
            <a:ext cx="2932114" cy="1524001"/>
          </a:xfrm>
          <a:prstGeom prst="rect">
            <a:avLst/>
          </a:prstGeom>
          <a:ln w="146050" cap="sq">
            <a:solidFill>
              <a:srgbClr val="FFFFFF"/>
            </a:solidFill>
            <a:miter lim="800000"/>
          </a:ln>
          <a:effectLst>
            <a:outerShdw sx="100000" sy="100000" kx="0" ky="0" algn="b" rotWithShape="0" blurRad="50800" dist="18000" dir="5400000">
              <a:srgbClr val="000000">
                <a:alpha val="40000"/>
              </a:srgbClr>
            </a:outerShdw>
          </a:effectLst>
        </p:spPr>
        <p:txBody>
          <a:bodyPr lIns="91439" rIns="91439">
            <a:noAutofit/>
          </a:bodyPr>
          <a:lstStyle/>
          <a:p>
            <a:pPr/>
          </a:p>
        </p:txBody>
      </p:sp>
      <p:sp>
        <p:nvSpPr>
          <p:cNvPr id="164" name="Text Placeholder 3"/>
          <p:cNvSpPr/>
          <p:nvPr>
            <p:ph type="body" sz="quarter" idx="28"/>
          </p:nvPr>
        </p:nvSpPr>
        <p:spPr>
          <a:xfrm>
            <a:off x="7973297" y="4772161"/>
            <a:ext cx="3294258" cy="1019038"/>
          </a:xfrm>
          <a:prstGeom prst="rect">
            <a:avLst/>
          </a:prstGeom>
        </p:spPr>
        <p:txBody>
          <a:bodyPr/>
          <a:lstStyle/>
          <a:p>
            <a:pPr marL="0" indent="0" algn="ctr">
              <a:buSzTx/>
              <a:buFontTx/>
              <a:buNone/>
              <a:defRPr sz="1400"/>
            </a:pPr>
          </a:p>
        </p:txBody>
      </p:sp>
      <p:sp>
        <p:nvSpPr>
          <p:cNvPr id="1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grpSp>
        <p:nvGrpSpPr>
          <p:cNvPr id="182" name="Group 15"/>
          <p:cNvGrpSpPr/>
          <p:nvPr/>
        </p:nvGrpSpPr>
        <p:grpSpPr>
          <a:xfrm>
            <a:off x="0" y="-8468"/>
            <a:ext cx="12192001" cy="6866469"/>
            <a:chOff x="0" y="0"/>
            <a:chExt cx="12192000" cy="6866467"/>
          </a:xfrm>
        </p:grpSpPr>
        <p:sp>
          <p:nvSpPr>
            <p:cNvPr id="172" name="Freeform 14"/>
            <p:cNvSpPr/>
            <p:nvPr/>
          </p:nvSpPr>
          <p:spPr>
            <a:xfrm>
              <a:off x="-1" y="605"/>
              <a:ext cx="863601" cy="56980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2"/>
                  </a:moveTo>
                  <a:lnTo>
                    <a:pt x="21600" y="0"/>
                  </a:lnTo>
                  <a:lnTo>
                    <a:pt x="21600" y="64"/>
                  </a:lnTo>
                  <a:lnTo>
                    <a:pt x="0" y="21600"/>
                  </a:lnTo>
                  <a:lnTo>
                    <a:pt x="0" y="32"/>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173" name="Straight Connector 18"/>
            <p:cNvSpPr/>
            <p:nvPr/>
          </p:nvSpPr>
          <p:spPr>
            <a:xfrm>
              <a:off x="9371012" y="8466"/>
              <a:ext cx="1219201"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174" name="Straight Connector 19"/>
            <p:cNvSpPr/>
            <p:nvPr/>
          </p:nvSpPr>
          <p:spPr>
            <a:xfrm flipH="1">
              <a:off x="7425267" y="3689879"/>
              <a:ext cx="4763559" cy="3176588"/>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175"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176"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177" name="Isosceles Triangle 22"/>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178"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179"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180"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181" name="Isosceles Triangle 26"/>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grpSp>
      <p:sp>
        <p:nvSpPr>
          <p:cNvPr id="183" name="Title Text"/>
          <p:cNvSpPr txBox="1"/>
          <p:nvPr>
            <p:ph type="title"/>
          </p:nvPr>
        </p:nvSpPr>
        <p:spPr>
          <a:xfrm>
            <a:off x="1507067" y="2404534"/>
            <a:ext cx="7766937" cy="1646303"/>
          </a:xfrm>
          <a:prstGeom prst="rect">
            <a:avLst/>
          </a:prstGeom>
        </p:spPr>
        <p:txBody>
          <a:bodyPr anchor="b"/>
          <a:lstStyle>
            <a:lvl1pPr algn="r" defTabSz="457200">
              <a:lnSpc>
                <a:spcPct val="100000"/>
              </a:lnSpc>
              <a:defRPr b="0" cap="none" sz="5400">
                <a:solidFill>
                  <a:srgbClr val="5FCBEF"/>
                </a:solidFill>
                <a:latin typeface="Trebuchet MS"/>
                <a:ea typeface="Trebuchet MS"/>
                <a:cs typeface="Trebuchet MS"/>
                <a:sym typeface="Trebuchet MS"/>
              </a:defRPr>
            </a:lvl1pPr>
          </a:lstStyle>
          <a:p>
            <a:pPr>
              <a:defRPr>
                <a:effectLst/>
              </a:defRPr>
            </a:pPr>
            <a:r>
              <a:t>Title Text</a:t>
            </a:r>
          </a:p>
        </p:txBody>
      </p:sp>
      <p:sp>
        <p:nvSpPr>
          <p:cNvPr id="184" name="Body Level One…"/>
          <p:cNvSpPr txBox="1"/>
          <p:nvPr>
            <p:ph type="body" sz="quarter" idx="1"/>
          </p:nvPr>
        </p:nvSpPr>
        <p:spPr>
          <a:xfrm>
            <a:off x="1507067" y="4050832"/>
            <a:ext cx="7766937" cy="1096901"/>
          </a:xfrm>
          <a:prstGeom prst="rect">
            <a:avLst/>
          </a:prstGeom>
        </p:spPr>
        <p:txBody>
          <a:bodyPr/>
          <a:lstStyle>
            <a:lvl1pPr marL="0" indent="0" algn="r" defTabSz="457200">
              <a:lnSpc>
                <a:spcPct val="100000"/>
              </a:lnSpc>
              <a:buSzTx/>
              <a:buFontTx/>
              <a:buNone/>
              <a:defRPr sz="1800">
                <a:solidFill>
                  <a:srgbClr val="808080"/>
                </a:solidFill>
                <a:latin typeface="Trebuchet MS"/>
                <a:ea typeface="Trebuchet MS"/>
                <a:cs typeface="Trebuchet MS"/>
                <a:sym typeface="Trebuchet MS"/>
              </a:defRPr>
            </a:lvl1pPr>
            <a:lvl2pPr marL="0" indent="457200" algn="r" defTabSz="457200">
              <a:lnSpc>
                <a:spcPct val="100000"/>
              </a:lnSpc>
              <a:buSzTx/>
              <a:buFontTx/>
              <a:buNone/>
              <a:defRPr sz="1800">
                <a:solidFill>
                  <a:srgbClr val="808080"/>
                </a:solidFill>
                <a:latin typeface="Trebuchet MS"/>
                <a:ea typeface="Trebuchet MS"/>
                <a:cs typeface="Trebuchet MS"/>
                <a:sym typeface="Trebuchet MS"/>
              </a:defRPr>
            </a:lvl2pPr>
            <a:lvl3pPr marL="0" indent="914400" algn="r" defTabSz="457200">
              <a:lnSpc>
                <a:spcPct val="100000"/>
              </a:lnSpc>
              <a:buSzTx/>
              <a:buFontTx/>
              <a:buNone/>
              <a:defRPr sz="1800">
                <a:solidFill>
                  <a:srgbClr val="808080"/>
                </a:solidFill>
                <a:latin typeface="Trebuchet MS"/>
                <a:ea typeface="Trebuchet MS"/>
                <a:cs typeface="Trebuchet MS"/>
                <a:sym typeface="Trebuchet MS"/>
              </a:defRPr>
            </a:lvl3pPr>
            <a:lvl4pPr marL="0" indent="1371600" algn="r" defTabSz="457200">
              <a:lnSpc>
                <a:spcPct val="100000"/>
              </a:lnSpc>
              <a:buSzTx/>
              <a:buFontTx/>
              <a:buNone/>
              <a:defRPr sz="1800">
                <a:solidFill>
                  <a:srgbClr val="808080"/>
                </a:solidFill>
                <a:latin typeface="Trebuchet MS"/>
                <a:ea typeface="Trebuchet MS"/>
                <a:cs typeface="Trebuchet MS"/>
                <a:sym typeface="Trebuchet MS"/>
              </a:defRPr>
            </a:lvl4pPr>
            <a:lvl5pPr marL="0" indent="1828800" algn="r" defTabSz="457200">
              <a:lnSpc>
                <a:spcPct val="100000"/>
              </a:lnSpc>
              <a:buSzTx/>
              <a:buFontTx/>
              <a:buNone/>
              <a:defRPr sz="1800">
                <a:solidFill>
                  <a:srgbClr val="80808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85" name="Slide Number"/>
          <p:cNvSpPr txBox="1"/>
          <p:nvPr>
            <p:ph type="sldNum" sz="quarter" idx="2"/>
          </p:nvPr>
        </p:nvSpPr>
        <p:spPr>
          <a:xfrm>
            <a:off x="9049981" y="6114704"/>
            <a:ext cx="224022" cy="218441"/>
          </a:xfrm>
          <a:prstGeom prst="rect">
            <a:avLst/>
          </a:prstGeom>
        </p:spPr>
        <p:txBody>
          <a:bodyPr/>
          <a:lstStyle>
            <a:lvl1pPr>
              <a:defRPr sz="900">
                <a:solidFill>
                  <a:srgbClr val="5FCBEF"/>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0">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2" name="Title Text"/>
          <p:cNvSpPr txBox="1"/>
          <p:nvPr>
            <p:ph type="title"/>
          </p:nvPr>
        </p:nvSpPr>
        <p:spPr>
          <a:xfrm>
            <a:off x="1507067" y="2404534"/>
            <a:ext cx="7766937" cy="1646303"/>
          </a:xfrm>
          <a:prstGeom prst="rect">
            <a:avLst/>
          </a:prstGeom>
        </p:spPr>
        <p:txBody>
          <a:bodyPr anchor="b"/>
          <a:lstStyle>
            <a:lvl1pPr algn="r" defTabSz="457200">
              <a:lnSpc>
                <a:spcPct val="100000"/>
              </a:lnSpc>
              <a:defRPr b="0" cap="none" sz="5400">
                <a:solidFill>
                  <a:srgbClr val="5FCBEF"/>
                </a:solidFill>
                <a:latin typeface="Trebuchet MS"/>
                <a:ea typeface="Trebuchet MS"/>
                <a:cs typeface="Trebuchet MS"/>
                <a:sym typeface="Trebuchet MS"/>
              </a:defRPr>
            </a:lvl1pPr>
          </a:lstStyle>
          <a:p>
            <a:pPr>
              <a:defRPr>
                <a:effectLst/>
              </a:defRPr>
            </a:pPr>
            <a:r>
              <a:t>Title Text</a:t>
            </a:r>
          </a:p>
        </p:txBody>
      </p:sp>
      <p:sp>
        <p:nvSpPr>
          <p:cNvPr id="193" name="Body Level One…"/>
          <p:cNvSpPr txBox="1"/>
          <p:nvPr>
            <p:ph type="body" sz="quarter" idx="1"/>
          </p:nvPr>
        </p:nvSpPr>
        <p:spPr>
          <a:xfrm>
            <a:off x="1507067" y="4050832"/>
            <a:ext cx="7766937" cy="1096901"/>
          </a:xfrm>
          <a:prstGeom prst="rect">
            <a:avLst/>
          </a:prstGeom>
        </p:spPr>
        <p:txBody>
          <a:bodyPr/>
          <a:lstStyle>
            <a:lvl1pPr marL="0" indent="0" algn="r" defTabSz="457200">
              <a:lnSpc>
                <a:spcPct val="100000"/>
              </a:lnSpc>
              <a:buSzTx/>
              <a:buFontTx/>
              <a:buNone/>
              <a:defRPr sz="1800">
                <a:solidFill>
                  <a:srgbClr val="808080"/>
                </a:solidFill>
                <a:latin typeface="Trebuchet MS"/>
                <a:ea typeface="Trebuchet MS"/>
                <a:cs typeface="Trebuchet MS"/>
                <a:sym typeface="Trebuchet MS"/>
              </a:defRPr>
            </a:lvl1pPr>
            <a:lvl2pPr marL="0" indent="457200" algn="r" defTabSz="457200">
              <a:lnSpc>
                <a:spcPct val="100000"/>
              </a:lnSpc>
              <a:buSzTx/>
              <a:buFontTx/>
              <a:buNone/>
              <a:defRPr sz="1800">
                <a:solidFill>
                  <a:srgbClr val="808080"/>
                </a:solidFill>
                <a:latin typeface="Trebuchet MS"/>
                <a:ea typeface="Trebuchet MS"/>
                <a:cs typeface="Trebuchet MS"/>
                <a:sym typeface="Trebuchet MS"/>
              </a:defRPr>
            </a:lvl2pPr>
            <a:lvl3pPr marL="0" indent="914400" algn="r" defTabSz="457200">
              <a:lnSpc>
                <a:spcPct val="100000"/>
              </a:lnSpc>
              <a:buSzTx/>
              <a:buFontTx/>
              <a:buNone/>
              <a:defRPr sz="1800">
                <a:solidFill>
                  <a:srgbClr val="808080"/>
                </a:solidFill>
                <a:latin typeface="Trebuchet MS"/>
                <a:ea typeface="Trebuchet MS"/>
                <a:cs typeface="Trebuchet MS"/>
                <a:sym typeface="Trebuchet MS"/>
              </a:defRPr>
            </a:lvl3pPr>
            <a:lvl4pPr marL="0" indent="1371600" algn="r" defTabSz="457200">
              <a:lnSpc>
                <a:spcPct val="100000"/>
              </a:lnSpc>
              <a:buSzTx/>
              <a:buFontTx/>
              <a:buNone/>
              <a:defRPr sz="1800">
                <a:solidFill>
                  <a:srgbClr val="808080"/>
                </a:solidFill>
                <a:latin typeface="Trebuchet MS"/>
                <a:ea typeface="Trebuchet MS"/>
                <a:cs typeface="Trebuchet MS"/>
                <a:sym typeface="Trebuchet MS"/>
              </a:defRPr>
            </a:lvl4pPr>
            <a:lvl5pPr marL="0" indent="1828800" algn="r" defTabSz="457200">
              <a:lnSpc>
                <a:spcPct val="100000"/>
              </a:lnSpc>
              <a:buSzTx/>
              <a:buFontTx/>
              <a:buNone/>
              <a:defRPr sz="1800">
                <a:solidFill>
                  <a:srgbClr val="80808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94" name="Slide Number"/>
          <p:cNvSpPr txBox="1"/>
          <p:nvPr>
            <p:ph type="sldNum" sz="quarter" idx="2"/>
          </p:nvPr>
        </p:nvSpPr>
        <p:spPr>
          <a:xfrm>
            <a:off x="9049981" y="6114704"/>
            <a:ext cx="224022" cy="218441"/>
          </a:xfrm>
          <a:prstGeom prst="rect">
            <a:avLst/>
          </a:prstGeom>
        </p:spPr>
        <p:txBody>
          <a:bodyPr/>
          <a:lstStyle>
            <a:lvl1pPr>
              <a:defRPr sz="900">
                <a:solidFill>
                  <a:srgbClr val="5FCBEF"/>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grpSp>
        <p:nvGrpSpPr>
          <p:cNvPr id="211" name="Group 43"/>
          <p:cNvGrpSpPr/>
          <p:nvPr/>
        </p:nvGrpSpPr>
        <p:grpSpPr>
          <a:xfrm>
            <a:off x="0" y="-8468"/>
            <a:ext cx="12192001" cy="6866469"/>
            <a:chOff x="0" y="0"/>
            <a:chExt cx="12192000" cy="6866467"/>
          </a:xfrm>
        </p:grpSpPr>
        <p:sp>
          <p:nvSpPr>
            <p:cNvPr id="201" name="Straight Connector 19"/>
            <p:cNvSpPr/>
            <p:nvPr/>
          </p:nvSpPr>
          <p:spPr>
            <a:xfrm>
              <a:off x="9371012" y="8466"/>
              <a:ext cx="1219201"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202" name="Straight Connector 20"/>
            <p:cNvSpPr/>
            <p:nvPr/>
          </p:nvSpPr>
          <p:spPr>
            <a:xfrm flipH="1">
              <a:off x="7425267" y="3689879"/>
              <a:ext cx="4763559" cy="3176588"/>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203"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04"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05" name="Isosceles Triangle 23"/>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06"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07"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08"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09"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10" name="Isosceles Triangle 18"/>
            <p:cNvSpPr/>
            <p:nvPr/>
          </p:nvSpPr>
          <p:spPr>
            <a:xfrm>
              <a:off x="-1" y="4021666"/>
              <a:ext cx="448734" cy="284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grpSp>
      <p:sp>
        <p:nvSpPr>
          <p:cNvPr id="212" name="Title Text"/>
          <p:cNvSpPr txBox="1"/>
          <p:nvPr>
            <p:ph type="title"/>
          </p:nvPr>
        </p:nvSpPr>
        <p:spPr>
          <a:xfrm>
            <a:off x="677333" y="609600"/>
            <a:ext cx="8596670" cy="1320800"/>
          </a:xfrm>
          <a:prstGeom prst="rect">
            <a:avLst/>
          </a:prstGeom>
        </p:spPr>
        <p:txBody>
          <a:bodyPr anchor="t"/>
          <a:lstStyle>
            <a:lvl1pPr algn="l" defTabSz="457200">
              <a:lnSpc>
                <a:spcPct val="100000"/>
              </a:lnSpc>
              <a:defRPr b="0" cap="none" sz="3600">
                <a:solidFill>
                  <a:srgbClr val="5FCBEF"/>
                </a:solidFill>
                <a:latin typeface="Trebuchet MS"/>
                <a:ea typeface="Trebuchet MS"/>
                <a:cs typeface="Trebuchet MS"/>
                <a:sym typeface="Trebuchet MS"/>
              </a:defRPr>
            </a:lvl1pPr>
          </a:lstStyle>
          <a:p>
            <a:pPr>
              <a:defRPr>
                <a:effectLst/>
              </a:defRPr>
            </a:pPr>
            <a:r>
              <a:t>Title Text</a:t>
            </a:r>
          </a:p>
        </p:txBody>
      </p:sp>
      <p:sp>
        <p:nvSpPr>
          <p:cNvPr id="213" name="Body Level One…"/>
          <p:cNvSpPr txBox="1"/>
          <p:nvPr>
            <p:ph type="body" sz="half" idx="1"/>
          </p:nvPr>
        </p:nvSpPr>
        <p:spPr>
          <a:xfrm>
            <a:off x="677333" y="2160589"/>
            <a:ext cx="8596670" cy="3880773"/>
          </a:xfrm>
          <a:prstGeom prst="rect">
            <a:avLst/>
          </a:prstGeom>
        </p:spPr>
        <p:txBody>
          <a:bodyPr/>
          <a:lstStyle>
            <a:lvl1pPr marL="342900" indent="-342900"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1pPr>
            <a:lvl2pPr marL="778668" indent="-321468"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2pPr>
            <a:lvl3pPr marL="1208314" indent="-293914"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3pPr>
            <a:lvl4pPr marL="1714500" indent="-342900"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4pPr>
            <a:lvl5pPr marL="2171700" indent="-342900"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14" name="Slide Number"/>
          <p:cNvSpPr txBox="1"/>
          <p:nvPr>
            <p:ph type="sldNum" sz="quarter" idx="2"/>
          </p:nvPr>
        </p:nvSpPr>
        <p:spPr>
          <a:xfrm>
            <a:off x="9049981" y="6114704"/>
            <a:ext cx="224022" cy="218441"/>
          </a:xfrm>
          <a:prstGeom prst="rect">
            <a:avLst/>
          </a:prstGeom>
        </p:spPr>
        <p:txBody>
          <a:bodyPr/>
          <a:lstStyle>
            <a:lvl1pPr>
              <a:defRPr sz="900">
                <a:solidFill>
                  <a:srgbClr val="5FCBEF"/>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xfrm>
            <a:off x="913794" y="2096063"/>
            <a:ext cx="10353763" cy="3695137"/>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0">
    <p:bg>
      <p:bgPr>
        <a:solidFill>
          <a:srgbClr val="FFFFFF"/>
        </a:solidFill>
      </p:bgPr>
    </p:bg>
    <p:spTree>
      <p:nvGrpSpPr>
        <p:cNvPr id="1" name=""/>
        <p:cNvGrpSpPr/>
        <p:nvPr/>
      </p:nvGrpSpPr>
      <p:grpSpPr>
        <a:xfrm>
          <a:off x="0" y="0"/>
          <a:ext cx="0" cy="0"/>
          <a:chOff x="0" y="0"/>
          <a:chExt cx="0" cy="0"/>
        </a:xfrm>
      </p:grpSpPr>
      <p:sp>
        <p:nvSpPr>
          <p:cNvPr id="221" name="Title Text"/>
          <p:cNvSpPr txBox="1"/>
          <p:nvPr>
            <p:ph type="title"/>
          </p:nvPr>
        </p:nvSpPr>
        <p:spPr>
          <a:xfrm>
            <a:off x="677333" y="609600"/>
            <a:ext cx="8596670" cy="1320800"/>
          </a:xfrm>
          <a:prstGeom prst="rect">
            <a:avLst/>
          </a:prstGeom>
        </p:spPr>
        <p:txBody>
          <a:bodyPr anchor="t"/>
          <a:lstStyle>
            <a:lvl1pPr algn="l" defTabSz="457200">
              <a:lnSpc>
                <a:spcPct val="100000"/>
              </a:lnSpc>
              <a:defRPr b="0" cap="none" sz="3600">
                <a:solidFill>
                  <a:srgbClr val="5FCBEF"/>
                </a:solidFill>
                <a:latin typeface="Trebuchet MS"/>
                <a:ea typeface="Trebuchet MS"/>
                <a:cs typeface="Trebuchet MS"/>
                <a:sym typeface="Trebuchet MS"/>
              </a:defRPr>
            </a:lvl1pPr>
          </a:lstStyle>
          <a:p>
            <a:pPr>
              <a:defRPr>
                <a:effectLst/>
              </a:defRPr>
            </a:pPr>
            <a:r>
              <a:t>Title Text</a:t>
            </a:r>
          </a:p>
        </p:txBody>
      </p:sp>
      <p:sp>
        <p:nvSpPr>
          <p:cNvPr id="222" name="Body Level One…"/>
          <p:cNvSpPr txBox="1"/>
          <p:nvPr>
            <p:ph type="body" sz="half" idx="1"/>
          </p:nvPr>
        </p:nvSpPr>
        <p:spPr>
          <a:xfrm>
            <a:off x="677333" y="2160589"/>
            <a:ext cx="8596670" cy="3880773"/>
          </a:xfrm>
          <a:prstGeom prst="rect">
            <a:avLst/>
          </a:prstGeom>
        </p:spPr>
        <p:txBody>
          <a:bodyPr/>
          <a:lstStyle>
            <a:lvl1pPr marL="342900" indent="-342900"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1pPr>
            <a:lvl2pPr marL="778668" indent="-321468"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2pPr>
            <a:lvl3pPr marL="1208314" indent="-293914"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3pPr>
            <a:lvl4pPr marL="1714500" indent="-342900"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4pPr>
            <a:lvl5pPr marL="2171700" indent="-342900"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23" name="Slide Number"/>
          <p:cNvSpPr txBox="1"/>
          <p:nvPr>
            <p:ph type="sldNum" sz="quarter" idx="2"/>
          </p:nvPr>
        </p:nvSpPr>
        <p:spPr>
          <a:xfrm>
            <a:off x="9049981" y="6114704"/>
            <a:ext cx="224022" cy="218441"/>
          </a:xfrm>
          <a:prstGeom prst="rect">
            <a:avLst/>
          </a:prstGeom>
        </p:spPr>
        <p:txBody>
          <a:bodyPr/>
          <a:lstStyle>
            <a:lvl1pPr>
              <a:defRPr sz="900">
                <a:solidFill>
                  <a:srgbClr val="5FCBEF"/>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solidFill>
          <a:srgbClr val="FFFFFF"/>
        </a:solidFill>
      </p:bgPr>
    </p:bg>
    <p:spTree>
      <p:nvGrpSpPr>
        <p:cNvPr id="1" name=""/>
        <p:cNvGrpSpPr/>
        <p:nvPr/>
      </p:nvGrpSpPr>
      <p:grpSpPr>
        <a:xfrm>
          <a:off x="0" y="0"/>
          <a:ext cx="0" cy="0"/>
          <a:chOff x="0" y="0"/>
          <a:chExt cx="0" cy="0"/>
        </a:xfrm>
      </p:grpSpPr>
      <p:grpSp>
        <p:nvGrpSpPr>
          <p:cNvPr id="240" name="Group 43"/>
          <p:cNvGrpSpPr/>
          <p:nvPr/>
        </p:nvGrpSpPr>
        <p:grpSpPr>
          <a:xfrm>
            <a:off x="0" y="-8468"/>
            <a:ext cx="12192001" cy="6866469"/>
            <a:chOff x="0" y="0"/>
            <a:chExt cx="12192000" cy="6866467"/>
          </a:xfrm>
        </p:grpSpPr>
        <p:sp>
          <p:nvSpPr>
            <p:cNvPr id="230" name="Straight Connector 19"/>
            <p:cNvSpPr/>
            <p:nvPr/>
          </p:nvSpPr>
          <p:spPr>
            <a:xfrm>
              <a:off x="9371012" y="8466"/>
              <a:ext cx="1219201"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231" name="Straight Connector 20"/>
            <p:cNvSpPr/>
            <p:nvPr/>
          </p:nvSpPr>
          <p:spPr>
            <a:xfrm flipH="1">
              <a:off x="7425267" y="3689879"/>
              <a:ext cx="4763559" cy="3176588"/>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232"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33"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34" name="Isosceles Triangle 23"/>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35"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36"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37"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38"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39" name="Isosceles Triangle 18"/>
            <p:cNvSpPr/>
            <p:nvPr/>
          </p:nvSpPr>
          <p:spPr>
            <a:xfrm>
              <a:off x="-1" y="4021666"/>
              <a:ext cx="448734" cy="284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grpSp>
      <p:sp>
        <p:nvSpPr>
          <p:cNvPr id="241" name="Title Text"/>
          <p:cNvSpPr txBox="1"/>
          <p:nvPr>
            <p:ph type="title"/>
          </p:nvPr>
        </p:nvSpPr>
        <p:spPr>
          <a:xfrm>
            <a:off x="677335" y="2700866"/>
            <a:ext cx="8596669" cy="1826582"/>
          </a:xfrm>
          <a:prstGeom prst="rect">
            <a:avLst/>
          </a:prstGeom>
        </p:spPr>
        <p:txBody>
          <a:bodyPr anchor="b"/>
          <a:lstStyle>
            <a:lvl1pPr algn="l" defTabSz="457200">
              <a:lnSpc>
                <a:spcPct val="100000"/>
              </a:lnSpc>
              <a:defRPr b="0" cap="none" sz="4000">
                <a:solidFill>
                  <a:srgbClr val="5FCBEF"/>
                </a:solidFill>
                <a:latin typeface="Trebuchet MS"/>
                <a:ea typeface="Trebuchet MS"/>
                <a:cs typeface="Trebuchet MS"/>
                <a:sym typeface="Trebuchet MS"/>
              </a:defRPr>
            </a:lvl1pPr>
          </a:lstStyle>
          <a:p>
            <a:pPr>
              <a:defRPr>
                <a:effectLst/>
              </a:defRPr>
            </a:pPr>
            <a:r>
              <a:t>Title Text</a:t>
            </a:r>
          </a:p>
        </p:txBody>
      </p:sp>
      <p:sp>
        <p:nvSpPr>
          <p:cNvPr id="242" name="Body Level One…"/>
          <p:cNvSpPr txBox="1"/>
          <p:nvPr>
            <p:ph type="body" sz="quarter" idx="1"/>
          </p:nvPr>
        </p:nvSpPr>
        <p:spPr>
          <a:xfrm>
            <a:off x="677335" y="4527448"/>
            <a:ext cx="8596669" cy="860401"/>
          </a:xfrm>
          <a:prstGeom prst="rect">
            <a:avLst/>
          </a:prstGeom>
        </p:spPr>
        <p:txBody>
          <a:bodyPr/>
          <a:lstStyle>
            <a:lvl1pPr marL="0" indent="0" defTabSz="457200">
              <a:lnSpc>
                <a:spcPct val="100000"/>
              </a:lnSpc>
              <a:buSzTx/>
              <a:buFontTx/>
              <a:buNone/>
              <a:defRPr>
                <a:solidFill>
                  <a:srgbClr val="808080"/>
                </a:solidFill>
                <a:latin typeface="Trebuchet MS"/>
                <a:ea typeface="Trebuchet MS"/>
                <a:cs typeface="Trebuchet MS"/>
                <a:sym typeface="Trebuchet MS"/>
              </a:defRPr>
            </a:lvl1pPr>
            <a:lvl2pPr marL="0" indent="457200" defTabSz="457200">
              <a:lnSpc>
                <a:spcPct val="100000"/>
              </a:lnSpc>
              <a:buSzTx/>
              <a:buFontTx/>
              <a:buNone/>
              <a:defRPr>
                <a:solidFill>
                  <a:srgbClr val="808080"/>
                </a:solidFill>
                <a:latin typeface="Trebuchet MS"/>
                <a:ea typeface="Trebuchet MS"/>
                <a:cs typeface="Trebuchet MS"/>
                <a:sym typeface="Trebuchet MS"/>
              </a:defRPr>
            </a:lvl2pPr>
            <a:lvl3pPr marL="0" indent="914400" defTabSz="457200">
              <a:lnSpc>
                <a:spcPct val="100000"/>
              </a:lnSpc>
              <a:buSzTx/>
              <a:buFontTx/>
              <a:buNone/>
              <a:defRPr>
                <a:solidFill>
                  <a:srgbClr val="808080"/>
                </a:solidFill>
                <a:latin typeface="Trebuchet MS"/>
                <a:ea typeface="Trebuchet MS"/>
                <a:cs typeface="Trebuchet MS"/>
                <a:sym typeface="Trebuchet MS"/>
              </a:defRPr>
            </a:lvl3pPr>
            <a:lvl4pPr marL="0" indent="1371600" defTabSz="457200">
              <a:lnSpc>
                <a:spcPct val="100000"/>
              </a:lnSpc>
              <a:buSzTx/>
              <a:buFontTx/>
              <a:buNone/>
              <a:defRPr>
                <a:solidFill>
                  <a:srgbClr val="808080"/>
                </a:solidFill>
                <a:latin typeface="Trebuchet MS"/>
                <a:ea typeface="Trebuchet MS"/>
                <a:cs typeface="Trebuchet MS"/>
                <a:sym typeface="Trebuchet MS"/>
              </a:defRPr>
            </a:lvl4pPr>
            <a:lvl5pPr marL="0" indent="1828800" defTabSz="457200">
              <a:lnSpc>
                <a:spcPct val="100000"/>
              </a:lnSpc>
              <a:buSzTx/>
              <a:buFontTx/>
              <a:buNone/>
              <a:defRPr>
                <a:solidFill>
                  <a:srgbClr val="80808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43" name="Slide Number"/>
          <p:cNvSpPr txBox="1"/>
          <p:nvPr>
            <p:ph type="sldNum" sz="quarter" idx="2"/>
          </p:nvPr>
        </p:nvSpPr>
        <p:spPr>
          <a:xfrm>
            <a:off x="9049981" y="6114704"/>
            <a:ext cx="224022" cy="218441"/>
          </a:xfrm>
          <a:prstGeom prst="rect">
            <a:avLst/>
          </a:prstGeom>
        </p:spPr>
        <p:txBody>
          <a:bodyPr/>
          <a:lstStyle>
            <a:lvl1pPr>
              <a:defRPr sz="900">
                <a:solidFill>
                  <a:srgbClr val="5FCBEF"/>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bg>
      <p:bgPr>
        <a:solidFill>
          <a:srgbClr val="FFFFFF"/>
        </a:solidFill>
      </p:bgPr>
    </p:bg>
    <p:spTree>
      <p:nvGrpSpPr>
        <p:cNvPr id="1" name=""/>
        <p:cNvGrpSpPr/>
        <p:nvPr/>
      </p:nvGrpSpPr>
      <p:grpSpPr>
        <a:xfrm>
          <a:off x="0" y="0"/>
          <a:ext cx="0" cy="0"/>
          <a:chOff x="0" y="0"/>
          <a:chExt cx="0" cy="0"/>
        </a:xfrm>
      </p:grpSpPr>
      <p:grpSp>
        <p:nvGrpSpPr>
          <p:cNvPr id="260" name="Group 43"/>
          <p:cNvGrpSpPr/>
          <p:nvPr/>
        </p:nvGrpSpPr>
        <p:grpSpPr>
          <a:xfrm>
            <a:off x="0" y="-8468"/>
            <a:ext cx="12192001" cy="6866469"/>
            <a:chOff x="0" y="0"/>
            <a:chExt cx="12192000" cy="6866467"/>
          </a:xfrm>
        </p:grpSpPr>
        <p:sp>
          <p:nvSpPr>
            <p:cNvPr id="250" name="Straight Connector 19"/>
            <p:cNvSpPr/>
            <p:nvPr/>
          </p:nvSpPr>
          <p:spPr>
            <a:xfrm>
              <a:off x="9371012" y="8466"/>
              <a:ext cx="1219201"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251" name="Straight Connector 20"/>
            <p:cNvSpPr/>
            <p:nvPr/>
          </p:nvSpPr>
          <p:spPr>
            <a:xfrm flipH="1">
              <a:off x="7425267" y="3689879"/>
              <a:ext cx="4763559" cy="3176588"/>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252"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53"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54" name="Isosceles Triangle 23"/>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55"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56"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57"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58"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59" name="Isosceles Triangle 18"/>
            <p:cNvSpPr/>
            <p:nvPr/>
          </p:nvSpPr>
          <p:spPr>
            <a:xfrm>
              <a:off x="-1" y="4021666"/>
              <a:ext cx="448734" cy="284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grpSp>
      <p:sp>
        <p:nvSpPr>
          <p:cNvPr id="261" name="Title Text"/>
          <p:cNvSpPr txBox="1"/>
          <p:nvPr>
            <p:ph type="title"/>
          </p:nvPr>
        </p:nvSpPr>
        <p:spPr>
          <a:xfrm>
            <a:off x="677333" y="609600"/>
            <a:ext cx="8596670" cy="1320800"/>
          </a:xfrm>
          <a:prstGeom prst="rect">
            <a:avLst/>
          </a:prstGeom>
        </p:spPr>
        <p:txBody>
          <a:bodyPr anchor="t"/>
          <a:lstStyle>
            <a:lvl1pPr algn="l" defTabSz="457200">
              <a:lnSpc>
                <a:spcPct val="100000"/>
              </a:lnSpc>
              <a:defRPr b="0" cap="none" sz="3600">
                <a:solidFill>
                  <a:srgbClr val="5FCBEF"/>
                </a:solidFill>
                <a:latin typeface="Trebuchet MS"/>
                <a:ea typeface="Trebuchet MS"/>
                <a:cs typeface="Trebuchet MS"/>
                <a:sym typeface="Trebuchet MS"/>
              </a:defRPr>
            </a:lvl1pPr>
          </a:lstStyle>
          <a:p>
            <a:pPr>
              <a:defRPr>
                <a:effectLst/>
              </a:defRPr>
            </a:pPr>
            <a:r>
              <a:t>Title Text</a:t>
            </a:r>
          </a:p>
        </p:txBody>
      </p:sp>
      <p:sp>
        <p:nvSpPr>
          <p:cNvPr id="262" name="Body Level One…"/>
          <p:cNvSpPr txBox="1"/>
          <p:nvPr>
            <p:ph type="body" sz="quarter" idx="1"/>
          </p:nvPr>
        </p:nvSpPr>
        <p:spPr>
          <a:xfrm>
            <a:off x="677333" y="2160589"/>
            <a:ext cx="4184036" cy="3880773"/>
          </a:xfrm>
          <a:prstGeom prst="rect">
            <a:avLst/>
          </a:prstGeom>
        </p:spPr>
        <p:txBody>
          <a:bodyPr/>
          <a:lstStyle>
            <a:lvl1pPr marL="342900" indent="-342900"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1pPr>
            <a:lvl2pPr marL="778668" indent="-321468"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2pPr>
            <a:lvl3pPr marL="1208314" indent="-293914"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3pPr>
            <a:lvl4pPr marL="1714500" indent="-342900"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4pPr>
            <a:lvl5pPr marL="2171700" indent="-342900"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63" name="Slide Number"/>
          <p:cNvSpPr txBox="1"/>
          <p:nvPr>
            <p:ph type="sldNum" sz="quarter" idx="2"/>
          </p:nvPr>
        </p:nvSpPr>
        <p:spPr>
          <a:xfrm>
            <a:off x="9049981" y="6114704"/>
            <a:ext cx="224022" cy="218441"/>
          </a:xfrm>
          <a:prstGeom prst="rect">
            <a:avLst/>
          </a:prstGeom>
        </p:spPr>
        <p:txBody>
          <a:bodyPr/>
          <a:lstStyle>
            <a:lvl1pPr>
              <a:defRPr sz="900">
                <a:solidFill>
                  <a:srgbClr val="5FCBEF"/>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bg>
      <p:bgPr>
        <a:solidFill>
          <a:srgbClr val="FFFFFF"/>
        </a:solidFill>
      </p:bgPr>
    </p:bg>
    <p:spTree>
      <p:nvGrpSpPr>
        <p:cNvPr id="1" name=""/>
        <p:cNvGrpSpPr/>
        <p:nvPr/>
      </p:nvGrpSpPr>
      <p:grpSpPr>
        <a:xfrm>
          <a:off x="0" y="0"/>
          <a:ext cx="0" cy="0"/>
          <a:chOff x="0" y="0"/>
          <a:chExt cx="0" cy="0"/>
        </a:xfrm>
      </p:grpSpPr>
      <p:grpSp>
        <p:nvGrpSpPr>
          <p:cNvPr id="280" name="Group 43"/>
          <p:cNvGrpSpPr/>
          <p:nvPr/>
        </p:nvGrpSpPr>
        <p:grpSpPr>
          <a:xfrm>
            <a:off x="0" y="-8468"/>
            <a:ext cx="12192001" cy="6866469"/>
            <a:chOff x="0" y="0"/>
            <a:chExt cx="12192000" cy="6866467"/>
          </a:xfrm>
        </p:grpSpPr>
        <p:sp>
          <p:nvSpPr>
            <p:cNvPr id="270" name="Straight Connector 19"/>
            <p:cNvSpPr/>
            <p:nvPr/>
          </p:nvSpPr>
          <p:spPr>
            <a:xfrm>
              <a:off x="9371012" y="8466"/>
              <a:ext cx="1219201"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271" name="Straight Connector 20"/>
            <p:cNvSpPr/>
            <p:nvPr/>
          </p:nvSpPr>
          <p:spPr>
            <a:xfrm flipH="1">
              <a:off x="7425267" y="3689879"/>
              <a:ext cx="4763559" cy="3176588"/>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272"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73"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74" name="Isosceles Triangle 23"/>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75"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76"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77"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78"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79" name="Isosceles Triangle 18"/>
            <p:cNvSpPr/>
            <p:nvPr/>
          </p:nvSpPr>
          <p:spPr>
            <a:xfrm>
              <a:off x="-1" y="4021666"/>
              <a:ext cx="448734" cy="284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grpSp>
      <p:sp>
        <p:nvSpPr>
          <p:cNvPr id="281" name="Title Text"/>
          <p:cNvSpPr txBox="1"/>
          <p:nvPr>
            <p:ph type="title"/>
          </p:nvPr>
        </p:nvSpPr>
        <p:spPr>
          <a:xfrm>
            <a:off x="677333" y="609600"/>
            <a:ext cx="8596670" cy="1320800"/>
          </a:xfrm>
          <a:prstGeom prst="rect">
            <a:avLst/>
          </a:prstGeom>
        </p:spPr>
        <p:txBody>
          <a:bodyPr anchor="t"/>
          <a:lstStyle>
            <a:lvl1pPr algn="l" defTabSz="457200">
              <a:lnSpc>
                <a:spcPct val="100000"/>
              </a:lnSpc>
              <a:defRPr b="0" cap="none" sz="3600">
                <a:solidFill>
                  <a:srgbClr val="5FCBEF"/>
                </a:solidFill>
                <a:latin typeface="Trebuchet MS"/>
                <a:ea typeface="Trebuchet MS"/>
                <a:cs typeface="Trebuchet MS"/>
                <a:sym typeface="Trebuchet MS"/>
              </a:defRPr>
            </a:lvl1pPr>
          </a:lstStyle>
          <a:p>
            <a:pPr>
              <a:defRPr>
                <a:effectLst/>
              </a:defRPr>
            </a:pPr>
            <a:r>
              <a:t>Title Text</a:t>
            </a:r>
          </a:p>
        </p:txBody>
      </p:sp>
      <p:sp>
        <p:nvSpPr>
          <p:cNvPr id="282" name="Body Level One…"/>
          <p:cNvSpPr txBox="1"/>
          <p:nvPr>
            <p:ph type="body" sz="quarter" idx="1"/>
          </p:nvPr>
        </p:nvSpPr>
        <p:spPr>
          <a:xfrm>
            <a:off x="675744" y="2160983"/>
            <a:ext cx="4185624" cy="576263"/>
          </a:xfrm>
          <a:prstGeom prst="rect">
            <a:avLst/>
          </a:prstGeom>
        </p:spPr>
        <p:txBody>
          <a:bodyPr anchor="b"/>
          <a:lstStyle>
            <a:lvl1pPr marL="0" indent="0" defTabSz="457200">
              <a:lnSpc>
                <a:spcPct val="100000"/>
              </a:lnSpc>
              <a:buSzTx/>
              <a:buFontTx/>
              <a:buNone/>
              <a:defRPr sz="2400">
                <a:solidFill>
                  <a:srgbClr val="404040"/>
                </a:solidFill>
                <a:latin typeface="Trebuchet MS"/>
                <a:ea typeface="Trebuchet MS"/>
                <a:cs typeface="Trebuchet MS"/>
                <a:sym typeface="Trebuchet MS"/>
              </a:defRPr>
            </a:lvl1pPr>
            <a:lvl2pPr marL="0" indent="457200" defTabSz="457200">
              <a:lnSpc>
                <a:spcPct val="100000"/>
              </a:lnSpc>
              <a:buSzTx/>
              <a:buFontTx/>
              <a:buNone/>
              <a:defRPr sz="2400">
                <a:solidFill>
                  <a:srgbClr val="404040"/>
                </a:solidFill>
                <a:latin typeface="Trebuchet MS"/>
                <a:ea typeface="Trebuchet MS"/>
                <a:cs typeface="Trebuchet MS"/>
                <a:sym typeface="Trebuchet MS"/>
              </a:defRPr>
            </a:lvl2pPr>
            <a:lvl3pPr marL="0" indent="914400" defTabSz="457200">
              <a:lnSpc>
                <a:spcPct val="100000"/>
              </a:lnSpc>
              <a:buSzTx/>
              <a:buFontTx/>
              <a:buNone/>
              <a:defRPr sz="2400">
                <a:solidFill>
                  <a:srgbClr val="404040"/>
                </a:solidFill>
                <a:latin typeface="Trebuchet MS"/>
                <a:ea typeface="Trebuchet MS"/>
                <a:cs typeface="Trebuchet MS"/>
                <a:sym typeface="Trebuchet MS"/>
              </a:defRPr>
            </a:lvl3pPr>
            <a:lvl4pPr marL="0" indent="1371600" defTabSz="457200">
              <a:lnSpc>
                <a:spcPct val="100000"/>
              </a:lnSpc>
              <a:buSzTx/>
              <a:buFontTx/>
              <a:buNone/>
              <a:defRPr sz="2400">
                <a:solidFill>
                  <a:srgbClr val="404040"/>
                </a:solidFill>
                <a:latin typeface="Trebuchet MS"/>
                <a:ea typeface="Trebuchet MS"/>
                <a:cs typeface="Trebuchet MS"/>
                <a:sym typeface="Trebuchet MS"/>
              </a:defRPr>
            </a:lvl4pPr>
            <a:lvl5pPr marL="0" indent="1828800" defTabSz="457200">
              <a:lnSpc>
                <a:spcPct val="100000"/>
              </a:lnSpc>
              <a:buSzTx/>
              <a:buFontTx/>
              <a:buNone/>
              <a:defRPr sz="2400">
                <a:solidFill>
                  <a:srgbClr val="40404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83" name="Text Placeholder 4"/>
          <p:cNvSpPr/>
          <p:nvPr>
            <p:ph type="body" sz="quarter" idx="21"/>
          </p:nvPr>
        </p:nvSpPr>
        <p:spPr>
          <a:xfrm>
            <a:off x="5088382" y="2160983"/>
            <a:ext cx="4185619" cy="576263"/>
          </a:xfrm>
          <a:prstGeom prst="rect">
            <a:avLst/>
          </a:prstGeom>
        </p:spPr>
        <p:txBody>
          <a:bodyPr anchor="b"/>
          <a:lstStyle/>
          <a:p>
            <a:pPr marL="0" indent="0" defTabSz="457200">
              <a:lnSpc>
                <a:spcPct val="100000"/>
              </a:lnSpc>
              <a:buSzTx/>
              <a:buFontTx/>
              <a:buNone/>
              <a:defRPr sz="2400">
                <a:solidFill>
                  <a:srgbClr val="404040"/>
                </a:solidFill>
                <a:effectLst/>
                <a:latin typeface="Trebuchet MS"/>
                <a:ea typeface="Trebuchet MS"/>
                <a:cs typeface="Trebuchet MS"/>
                <a:sym typeface="Trebuchet MS"/>
              </a:defRPr>
            </a:pPr>
          </a:p>
        </p:txBody>
      </p:sp>
      <p:sp>
        <p:nvSpPr>
          <p:cNvPr id="284" name="Slide Number"/>
          <p:cNvSpPr txBox="1"/>
          <p:nvPr>
            <p:ph type="sldNum" sz="quarter" idx="2"/>
          </p:nvPr>
        </p:nvSpPr>
        <p:spPr>
          <a:xfrm>
            <a:off x="9049981" y="6114704"/>
            <a:ext cx="224022" cy="218441"/>
          </a:xfrm>
          <a:prstGeom prst="rect">
            <a:avLst/>
          </a:prstGeom>
        </p:spPr>
        <p:txBody>
          <a:bodyPr/>
          <a:lstStyle>
            <a:lvl1pPr>
              <a:defRPr sz="900">
                <a:solidFill>
                  <a:srgbClr val="5FCBEF"/>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solidFill>
          <a:srgbClr val="FFFFFF"/>
        </a:solidFill>
      </p:bgPr>
    </p:bg>
    <p:spTree>
      <p:nvGrpSpPr>
        <p:cNvPr id="1" name=""/>
        <p:cNvGrpSpPr/>
        <p:nvPr/>
      </p:nvGrpSpPr>
      <p:grpSpPr>
        <a:xfrm>
          <a:off x="0" y="0"/>
          <a:ext cx="0" cy="0"/>
          <a:chOff x="0" y="0"/>
          <a:chExt cx="0" cy="0"/>
        </a:xfrm>
      </p:grpSpPr>
      <p:grpSp>
        <p:nvGrpSpPr>
          <p:cNvPr id="301" name="Group 43"/>
          <p:cNvGrpSpPr/>
          <p:nvPr/>
        </p:nvGrpSpPr>
        <p:grpSpPr>
          <a:xfrm>
            <a:off x="0" y="-8468"/>
            <a:ext cx="12192001" cy="6866469"/>
            <a:chOff x="0" y="0"/>
            <a:chExt cx="12192000" cy="6866467"/>
          </a:xfrm>
        </p:grpSpPr>
        <p:sp>
          <p:nvSpPr>
            <p:cNvPr id="291" name="Straight Connector 19"/>
            <p:cNvSpPr/>
            <p:nvPr/>
          </p:nvSpPr>
          <p:spPr>
            <a:xfrm>
              <a:off x="9371012" y="8466"/>
              <a:ext cx="1219201"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292" name="Straight Connector 20"/>
            <p:cNvSpPr/>
            <p:nvPr/>
          </p:nvSpPr>
          <p:spPr>
            <a:xfrm flipH="1">
              <a:off x="7425267" y="3689879"/>
              <a:ext cx="4763559" cy="3176588"/>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293"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94"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95" name="Isosceles Triangle 23"/>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96"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97"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98"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299"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00" name="Isosceles Triangle 18"/>
            <p:cNvSpPr/>
            <p:nvPr/>
          </p:nvSpPr>
          <p:spPr>
            <a:xfrm>
              <a:off x="-1" y="4021666"/>
              <a:ext cx="448734" cy="284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grpSp>
      <p:sp>
        <p:nvSpPr>
          <p:cNvPr id="302" name="Title Text"/>
          <p:cNvSpPr txBox="1"/>
          <p:nvPr>
            <p:ph type="title"/>
          </p:nvPr>
        </p:nvSpPr>
        <p:spPr>
          <a:xfrm>
            <a:off x="677333" y="609600"/>
            <a:ext cx="8596670" cy="1320800"/>
          </a:xfrm>
          <a:prstGeom prst="rect">
            <a:avLst/>
          </a:prstGeom>
        </p:spPr>
        <p:txBody>
          <a:bodyPr anchor="t"/>
          <a:lstStyle>
            <a:lvl1pPr algn="l" defTabSz="457200">
              <a:lnSpc>
                <a:spcPct val="100000"/>
              </a:lnSpc>
              <a:defRPr b="0" cap="none" sz="3600">
                <a:solidFill>
                  <a:srgbClr val="5FCBEF"/>
                </a:solidFill>
                <a:latin typeface="Trebuchet MS"/>
                <a:ea typeface="Trebuchet MS"/>
                <a:cs typeface="Trebuchet MS"/>
                <a:sym typeface="Trebuchet MS"/>
              </a:defRPr>
            </a:lvl1pPr>
          </a:lstStyle>
          <a:p>
            <a:pPr>
              <a:defRPr>
                <a:effectLst/>
              </a:defRPr>
            </a:pPr>
            <a:r>
              <a:t>Title Text</a:t>
            </a:r>
          </a:p>
        </p:txBody>
      </p:sp>
      <p:sp>
        <p:nvSpPr>
          <p:cNvPr id="303" name="Slide Number"/>
          <p:cNvSpPr txBox="1"/>
          <p:nvPr>
            <p:ph type="sldNum" sz="quarter" idx="2"/>
          </p:nvPr>
        </p:nvSpPr>
        <p:spPr>
          <a:xfrm>
            <a:off x="9049981" y="6114704"/>
            <a:ext cx="224022" cy="218441"/>
          </a:xfrm>
          <a:prstGeom prst="rect">
            <a:avLst/>
          </a:prstGeom>
        </p:spPr>
        <p:txBody>
          <a:bodyPr/>
          <a:lstStyle>
            <a:lvl1pPr>
              <a:defRPr sz="900">
                <a:solidFill>
                  <a:srgbClr val="5FCBEF"/>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grpSp>
        <p:nvGrpSpPr>
          <p:cNvPr id="320" name="Group 43"/>
          <p:cNvGrpSpPr/>
          <p:nvPr/>
        </p:nvGrpSpPr>
        <p:grpSpPr>
          <a:xfrm>
            <a:off x="0" y="-8468"/>
            <a:ext cx="12192001" cy="6866469"/>
            <a:chOff x="0" y="0"/>
            <a:chExt cx="12192000" cy="6866467"/>
          </a:xfrm>
        </p:grpSpPr>
        <p:sp>
          <p:nvSpPr>
            <p:cNvPr id="310" name="Straight Connector 19"/>
            <p:cNvSpPr/>
            <p:nvPr/>
          </p:nvSpPr>
          <p:spPr>
            <a:xfrm>
              <a:off x="9371012" y="8466"/>
              <a:ext cx="1219201"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311" name="Straight Connector 20"/>
            <p:cNvSpPr/>
            <p:nvPr/>
          </p:nvSpPr>
          <p:spPr>
            <a:xfrm flipH="1">
              <a:off x="7425267" y="3689879"/>
              <a:ext cx="4763559" cy="3176588"/>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312"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13"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14" name="Isosceles Triangle 23"/>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15"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16"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17"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18"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19" name="Isosceles Triangle 18"/>
            <p:cNvSpPr/>
            <p:nvPr/>
          </p:nvSpPr>
          <p:spPr>
            <a:xfrm>
              <a:off x="-1" y="4021666"/>
              <a:ext cx="448734" cy="284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grpSp>
      <p:sp>
        <p:nvSpPr>
          <p:cNvPr id="321" name="Slide Number"/>
          <p:cNvSpPr txBox="1"/>
          <p:nvPr>
            <p:ph type="sldNum" sz="quarter" idx="2"/>
          </p:nvPr>
        </p:nvSpPr>
        <p:spPr>
          <a:xfrm>
            <a:off x="9049981" y="6114704"/>
            <a:ext cx="224022" cy="218441"/>
          </a:xfrm>
          <a:prstGeom prst="rect">
            <a:avLst/>
          </a:prstGeom>
        </p:spPr>
        <p:txBody>
          <a:bodyPr/>
          <a:lstStyle>
            <a:lvl1pPr>
              <a:defRPr sz="900">
                <a:solidFill>
                  <a:srgbClr val="5FCBEF"/>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bg>
      <p:bgPr>
        <a:solidFill>
          <a:srgbClr val="FFFFFF"/>
        </a:solidFill>
      </p:bgPr>
    </p:bg>
    <p:spTree>
      <p:nvGrpSpPr>
        <p:cNvPr id="1" name=""/>
        <p:cNvGrpSpPr/>
        <p:nvPr/>
      </p:nvGrpSpPr>
      <p:grpSpPr>
        <a:xfrm>
          <a:off x="0" y="0"/>
          <a:ext cx="0" cy="0"/>
          <a:chOff x="0" y="0"/>
          <a:chExt cx="0" cy="0"/>
        </a:xfrm>
      </p:grpSpPr>
      <p:grpSp>
        <p:nvGrpSpPr>
          <p:cNvPr id="338" name="Group 43"/>
          <p:cNvGrpSpPr/>
          <p:nvPr/>
        </p:nvGrpSpPr>
        <p:grpSpPr>
          <a:xfrm>
            <a:off x="0" y="-8468"/>
            <a:ext cx="12192001" cy="6866469"/>
            <a:chOff x="0" y="0"/>
            <a:chExt cx="12192000" cy="6866467"/>
          </a:xfrm>
        </p:grpSpPr>
        <p:sp>
          <p:nvSpPr>
            <p:cNvPr id="328" name="Straight Connector 19"/>
            <p:cNvSpPr/>
            <p:nvPr/>
          </p:nvSpPr>
          <p:spPr>
            <a:xfrm>
              <a:off x="9371012" y="8466"/>
              <a:ext cx="1219201"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329" name="Straight Connector 20"/>
            <p:cNvSpPr/>
            <p:nvPr/>
          </p:nvSpPr>
          <p:spPr>
            <a:xfrm flipH="1">
              <a:off x="7425267" y="3689879"/>
              <a:ext cx="4763559" cy="3176588"/>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330"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31"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32" name="Isosceles Triangle 23"/>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33"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34"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35"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36"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37" name="Isosceles Triangle 18"/>
            <p:cNvSpPr/>
            <p:nvPr/>
          </p:nvSpPr>
          <p:spPr>
            <a:xfrm>
              <a:off x="-1" y="4021666"/>
              <a:ext cx="448734" cy="284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grpSp>
      <p:sp>
        <p:nvSpPr>
          <p:cNvPr id="339" name="Title Text"/>
          <p:cNvSpPr txBox="1"/>
          <p:nvPr>
            <p:ph type="title"/>
          </p:nvPr>
        </p:nvSpPr>
        <p:spPr>
          <a:xfrm>
            <a:off x="677333" y="1498603"/>
            <a:ext cx="3854529" cy="1278467"/>
          </a:xfrm>
          <a:prstGeom prst="rect">
            <a:avLst/>
          </a:prstGeom>
        </p:spPr>
        <p:txBody>
          <a:bodyPr anchor="b"/>
          <a:lstStyle>
            <a:lvl1pPr algn="l" defTabSz="457200">
              <a:lnSpc>
                <a:spcPct val="100000"/>
              </a:lnSpc>
              <a:defRPr b="0" cap="none" sz="2000">
                <a:solidFill>
                  <a:srgbClr val="5FCBEF"/>
                </a:solidFill>
                <a:latin typeface="Trebuchet MS"/>
                <a:ea typeface="Trebuchet MS"/>
                <a:cs typeface="Trebuchet MS"/>
                <a:sym typeface="Trebuchet MS"/>
              </a:defRPr>
            </a:lvl1pPr>
          </a:lstStyle>
          <a:p>
            <a:pPr>
              <a:defRPr>
                <a:effectLst/>
              </a:defRPr>
            </a:pPr>
            <a:r>
              <a:t>Title Text</a:t>
            </a:r>
          </a:p>
        </p:txBody>
      </p:sp>
      <p:sp>
        <p:nvSpPr>
          <p:cNvPr id="340" name="Body Level One…"/>
          <p:cNvSpPr txBox="1"/>
          <p:nvPr>
            <p:ph type="body" sz="half" idx="1"/>
          </p:nvPr>
        </p:nvSpPr>
        <p:spPr>
          <a:xfrm>
            <a:off x="4760460" y="514923"/>
            <a:ext cx="4513543" cy="5526439"/>
          </a:xfrm>
          <a:prstGeom prst="rect">
            <a:avLst/>
          </a:prstGeom>
        </p:spPr>
        <p:txBody>
          <a:bodyPr/>
          <a:lstStyle>
            <a:lvl1pPr marL="342900" indent="-342900"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1pPr>
            <a:lvl2pPr marL="778668" indent="-321468"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2pPr>
            <a:lvl3pPr marL="1208314" indent="-293914"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3pPr>
            <a:lvl4pPr marL="1714500" indent="-342900"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4pPr>
            <a:lvl5pPr marL="2171700" indent="-342900" defTabSz="457200">
              <a:lnSpc>
                <a:spcPct val="100000"/>
              </a:lnSpc>
              <a:buClr>
                <a:srgbClr val="5FCBEF"/>
              </a:buClr>
              <a:buSzPct val="80000"/>
              <a:buFontTx/>
              <a:buChar char=""/>
              <a:defRPr sz="1800">
                <a:solidFill>
                  <a:srgbClr val="40404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341" name="Text Placeholder 3"/>
          <p:cNvSpPr/>
          <p:nvPr>
            <p:ph type="body" sz="quarter" idx="21"/>
          </p:nvPr>
        </p:nvSpPr>
        <p:spPr>
          <a:xfrm>
            <a:off x="677334" y="2777069"/>
            <a:ext cx="3854528" cy="2584450"/>
          </a:xfrm>
          <a:prstGeom prst="rect">
            <a:avLst/>
          </a:prstGeom>
        </p:spPr>
        <p:txBody>
          <a:bodyPr/>
          <a:lstStyle/>
          <a:p>
            <a:pPr marL="0" indent="0" defTabSz="457200">
              <a:lnSpc>
                <a:spcPct val="100000"/>
              </a:lnSpc>
              <a:buSzTx/>
              <a:buFontTx/>
              <a:buNone/>
              <a:defRPr sz="1400">
                <a:solidFill>
                  <a:srgbClr val="404040"/>
                </a:solidFill>
                <a:effectLst/>
                <a:latin typeface="Trebuchet MS"/>
                <a:ea typeface="Trebuchet MS"/>
                <a:cs typeface="Trebuchet MS"/>
                <a:sym typeface="Trebuchet MS"/>
              </a:defRPr>
            </a:pPr>
          </a:p>
        </p:txBody>
      </p:sp>
      <p:sp>
        <p:nvSpPr>
          <p:cNvPr id="342" name="Slide Number"/>
          <p:cNvSpPr txBox="1"/>
          <p:nvPr>
            <p:ph type="sldNum" sz="quarter" idx="2"/>
          </p:nvPr>
        </p:nvSpPr>
        <p:spPr>
          <a:xfrm>
            <a:off x="9049981" y="6114704"/>
            <a:ext cx="224022" cy="218441"/>
          </a:xfrm>
          <a:prstGeom prst="rect">
            <a:avLst/>
          </a:prstGeom>
        </p:spPr>
        <p:txBody>
          <a:bodyPr/>
          <a:lstStyle>
            <a:lvl1pPr>
              <a:defRPr sz="900">
                <a:solidFill>
                  <a:srgbClr val="5FCBEF"/>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bg>
      <p:bgPr>
        <a:solidFill>
          <a:srgbClr val="FFFFFF"/>
        </a:solidFill>
      </p:bgPr>
    </p:bg>
    <p:spTree>
      <p:nvGrpSpPr>
        <p:cNvPr id="1" name=""/>
        <p:cNvGrpSpPr/>
        <p:nvPr/>
      </p:nvGrpSpPr>
      <p:grpSpPr>
        <a:xfrm>
          <a:off x="0" y="0"/>
          <a:ext cx="0" cy="0"/>
          <a:chOff x="0" y="0"/>
          <a:chExt cx="0" cy="0"/>
        </a:xfrm>
      </p:grpSpPr>
      <p:grpSp>
        <p:nvGrpSpPr>
          <p:cNvPr id="359" name="Group 43"/>
          <p:cNvGrpSpPr/>
          <p:nvPr/>
        </p:nvGrpSpPr>
        <p:grpSpPr>
          <a:xfrm>
            <a:off x="0" y="-8468"/>
            <a:ext cx="12192001" cy="6866469"/>
            <a:chOff x="0" y="0"/>
            <a:chExt cx="12192000" cy="6866467"/>
          </a:xfrm>
        </p:grpSpPr>
        <p:sp>
          <p:nvSpPr>
            <p:cNvPr id="349" name="Straight Connector 19"/>
            <p:cNvSpPr/>
            <p:nvPr/>
          </p:nvSpPr>
          <p:spPr>
            <a:xfrm>
              <a:off x="9371012" y="8466"/>
              <a:ext cx="1219201"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350" name="Straight Connector 20"/>
            <p:cNvSpPr/>
            <p:nvPr/>
          </p:nvSpPr>
          <p:spPr>
            <a:xfrm flipH="1">
              <a:off x="7425267" y="3689879"/>
              <a:ext cx="4763559" cy="3176588"/>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351"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52"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53" name="Isosceles Triangle 23"/>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54"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55"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56"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57"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58" name="Isosceles Triangle 18"/>
            <p:cNvSpPr/>
            <p:nvPr/>
          </p:nvSpPr>
          <p:spPr>
            <a:xfrm>
              <a:off x="-1" y="4021666"/>
              <a:ext cx="448734" cy="284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grpSp>
      <p:sp>
        <p:nvSpPr>
          <p:cNvPr id="360" name="Title Text"/>
          <p:cNvSpPr txBox="1"/>
          <p:nvPr>
            <p:ph type="title"/>
          </p:nvPr>
        </p:nvSpPr>
        <p:spPr>
          <a:xfrm>
            <a:off x="677333" y="4800600"/>
            <a:ext cx="8596668" cy="566738"/>
          </a:xfrm>
          <a:prstGeom prst="rect">
            <a:avLst/>
          </a:prstGeom>
        </p:spPr>
        <p:txBody>
          <a:bodyPr anchor="b"/>
          <a:lstStyle>
            <a:lvl1pPr algn="l" defTabSz="457200">
              <a:lnSpc>
                <a:spcPct val="100000"/>
              </a:lnSpc>
              <a:defRPr b="0" cap="none" sz="2400">
                <a:solidFill>
                  <a:srgbClr val="5FCBEF"/>
                </a:solidFill>
                <a:latin typeface="Trebuchet MS"/>
                <a:ea typeface="Trebuchet MS"/>
                <a:cs typeface="Trebuchet MS"/>
                <a:sym typeface="Trebuchet MS"/>
              </a:defRPr>
            </a:lvl1pPr>
          </a:lstStyle>
          <a:p>
            <a:pPr>
              <a:defRPr>
                <a:effectLst/>
              </a:defRPr>
            </a:pPr>
            <a:r>
              <a:t>Title Text</a:t>
            </a:r>
          </a:p>
        </p:txBody>
      </p:sp>
      <p:sp>
        <p:nvSpPr>
          <p:cNvPr id="361" name="Picture Placeholder 2"/>
          <p:cNvSpPr/>
          <p:nvPr>
            <p:ph type="pic" sz="half" idx="21"/>
          </p:nvPr>
        </p:nvSpPr>
        <p:spPr>
          <a:xfrm>
            <a:off x="677333" y="609600"/>
            <a:ext cx="8596670" cy="3845718"/>
          </a:xfrm>
          <a:prstGeom prst="rect">
            <a:avLst/>
          </a:prstGeom>
        </p:spPr>
        <p:txBody>
          <a:bodyPr lIns="91439" rIns="91439">
            <a:noAutofit/>
          </a:bodyPr>
          <a:lstStyle/>
          <a:p>
            <a:pPr/>
          </a:p>
        </p:txBody>
      </p:sp>
      <p:sp>
        <p:nvSpPr>
          <p:cNvPr id="362" name="Body Level One…"/>
          <p:cNvSpPr txBox="1"/>
          <p:nvPr>
            <p:ph type="body" sz="quarter" idx="1"/>
          </p:nvPr>
        </p:nvSpPr>
        <p:spPr>
          <a:xfrm>
            <a:off x="677333" y="5367337"/>
            <a:ext cx="8596668" cy="674025"/>
          </a:xfrm>
          <a:prstGeom prst="rect">
            <a:avLst/>
          </a:prstGeom>
        </p:spPr>
        <p:txBody>
          <a:bodyPr/>
          <a:lstStyle>
            <a:lvl1pPr marL="0" indent="0" defTabSz="457200">
              <a:lnSpc>
                <a:spcPct val="100000"/>
              </a:lnSpc>
              <a:buSzTx/>
              <a:buFontTx/>
              <a:buNone/>
              <a:defRPr sz="1200">
                <a:solidFill>
                  <a:srgbClr val="404040"/>
                </a:solidFill>
                <a:latin typeface="Trebuchet MS"/>
                <a:ea typeface="Trebuchet MS"/>
                <a:cs typeface="Trebuchet MS"/>
                <a:sym typeface="Trebuchet MS"/>
              </a:defRPr>
            </a:lvl1pPr>
            <a:lvl2pPr marL="0" indent="457200" defTabSz="457200">
              <a:lnSpc>
                <a:spcPct val="100000"/>
              </a:lnSpc>
              <a:buSzTx/>
              <a:buFontTx/>
              <a:buNone/>
              <a:defRPr sz="1200">
                <a:solidFill>
                  <a:srgbClr val="404040"/>
                </a:solidFill>
                <a:latin typeface="Trebuchet MS"/>
                <a:ea typeface="Trebuchet MS"/>
                <a:cs typeface="Trebuchet MS"/>
                <a:sym typeface="Trebuchet MS"/>
              </a:defRPr>
            </a:lvl2pPr>
            <a:lvl3pPr marL="0" indent="914400" defTabSz="457200">
              <a:lnSpc>
                <a:spcPct val="100000"/>
              </a:lnSpc>
              <a:buSzTx/>
              <a:buFontTx/>
              <a:buNone/>
              <a:defRPr sz="1200">
                <a:solidFill>
                  <a:srgbClr val="404040"/>
                </a:solidFill>
                <a:latin typeface="Trebuchet MS"/>
                <a:ea typeface="Trebuchet MS"/>
                <a:cs typeface="Trebuchet MS"/>
                <a:sym typeface="Trebuchet MS"/>
              </a:defRPr>
            </a:lvl3pPr>
            <a:lvl4pPr marL="0" indent="1371600" defTabSz="457200">
              <a:lnSpc>
                <a:spcPct val="100000"/>
              </a:lnSpc>
              <a:buSzTx/>
              <a:buFontTx/>
              <a:buNone/>
              <a:defRPr sz="1200">
                <a:solidFill>
                  <a:srgbClr val="404040"/>
                </a:solidFill>
                <a:latin typeface="Trebuchet MS"/>
                <a:ea typeface="Trebuchet MS"/>
                <a:cs typeface="Trebuchet MS"/>
                <a:sym typeface="Trebuchet MS"/>
              </a:defRPr>
            </a:lvl4pPr>
            <a:lvl5pPr marL="0" indent="1828800" defTabSz="457200">
              <a:lnSpc>
                <a:spcPct val="100000"/>
              </a:lnSpc>
              <a:buSzTx/>
              <a:buFontTx/>
              <a:buNone/>
              <a:defRPr sz="1200">
                <a:solidFill>
                  <a:srgbClr val="40404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363" name="Slide Number"/>
          <p:cNvSpPr txBox="1"/>
          <p:nvPr>
            <p:ph type="sldNum" sz="quarter" idx="2"/>
          </p:nvPr>
        </p:nvSpPr>
        <p:spPr>
          <a:xfrm>
            <a:off x="9049981" y="6114704"/>
            <a:ext cx="224022" cy="218441"/>
          </a:xfrm>
          <a:prstGeom prst="rect">
            <a:avLst/>
          </a:prstGeom>
        </p:spPr>
        <p:txBody>
          <a:bodyPr/>
          <a:lstStyle>
            <a:lvl1pPr>
              <a:defRPr sz="900">
                <a:solidFill>
                  <a:srgbClr val="5FCBEF"/>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aption">
    <p:bg>
      <p:bgPr>
        <a:solidFill>
          <a:srgbClr val="FFFFFF"/>
        </a:solidFill>
      </p:bgPr>
    </p:bg>
    <p:spTree>
      <p:nvGrpSpPr>
        <p:cNvPr id="1" name=""/>
        <p:cNvGrpSpPr/>
        <p:nvPr/>
      </p:nvGrpSpPr>
      <p:grpSpPr>
        <a:xfrm>
          <a:off x="0" y="0"/>
          <a:ext cx="0" cy="0"/>
          <a:chOff x="0" y="0"/>
          <a:chExt cx="0" cy="0"/>
        </a:xfrm>
      </p:grpSpPr>
      <p:grpSp>
        <p:nvGrpSpPr>
          <p:cNvPr id="380" name="Group 43"/>
          <p:cNvGrpSpPr/>
          <p:nvPr/>
        </p:nvGrpSpPr>
        <p:grpSpPr>
          <a:xfrm>
            <a:off x="0" y="-8468"/>
            <a:ext cx="12192001" cy="6866469"/>
            <a:chOff x="0" y="0"/>
            <a:chExt cx="12192000" cy="6866467"/>
          </a:xfrm>
        </p:grpSpPr>
        <p:sp>
          <p:nvSpPr>
            <p:cNvPr id="370" name="Straight Connector 19"/>
            <p:cNvSpPr/>
            <p:nvPr/>
          </p:nvSpPr>
          <p:spPr>
            <a:xfrm>
              <a:off x="9371012" y="8466"/>
              <a:ext cx="1219201"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371" name="Straight Connector 20"/>
            <p:cNvSpPr/>
            <p:nvPr/>
          </p:nvSpPr>
          <p:spPr>
            <a:xfrm flipH="1">
              <a:off x="7425267" y="3689879"/>
              <a:ext cx="4763559" cy="3176588"/>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372"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73"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74" name="Isosceles Triangle 23"/>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75"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76"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77"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78"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79" name="Isosceles Triangle 18"/>
            <p:cNvSpPr/>
            <p:nvPr/>
          </p:nvSpPr>
          <p:spPr>
            <a:xfrm>
              <a:off x="-1" y="4021666"/>
              <a:ext cx="448734" cy="284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grpSp>
      <p:sp>
        <p:nvSpPr>
          <p:cNvPr id="381" name="Title Text"/>
          <p:cNvSpPr txBox="1"/>
          <p:nvPr>
            <p:ph type="title"/>
          </p:nvPr>
        </p:nvSpPr>
        <p:spPr>
          <a:xfrm>
            <a:off x="677335" y="609600"/>
            <a:ext cx="8596669" cy="3403600"/>
          </a:xfrm>
          <a:prstGeom prst="rect">
            <a:avLst/>
          </a:prstGeom>
        </p:spPr>
        <p:txBody>
          <a:bodyPr/>
          <a:lstStyle>
            <a:lvl1pPr algn="l" defTabSz="457200">
              <a:lnSpc>
                <a:spcPct val="100000"/>
              </a:lnSpc>
              <a:defRPr b="0" cap="none" sz="4400">
                <a:solidFill>
                  <a:srgbClr val="5FCBEF"/>
                </a:solidFill>
                <a:latin typeface="Trebuchet MS"/>
                <a:ea typeface="Trebuchet MS"/>
                <a:cs typeface="Trebuchet MS"/>
                <a:sym typeface="Trebuchet MS"/>
              </a:defRPr>
            </a:lvl1pPr>
          </a:lstStyle>
          <a:p>
            <a:pPr>
              <a:defRPr>
                <a:effectLst/>
              </a:defRPr>
            </a:pPr>
            <a:r>
              <a:t>Title Text</a:t>
            </a:r>
          </a:p>
        </p:txBody>
      </p:sp>
      <p:sp>
        <p:nvSpPr>
          <p:cNvPr id="382" name="Body Level One…"/>
          <p:cNvSpPr txBox="1"/>
          <p:nvPr>
            <p:ph type="body" sz="quarter" idx="1"/>
          </p:nvPr>
        </p:nvSpPr>
        <p:spPr>
          <a:xfrm>
            <a:off x="677335" y="4470400"/>
            <a:ext cx="8596669" cy="1570962"/>
          </a:xfrm>
          <a:prstGeom prst="rect">
            <a:avLst/>
          </a:prstGeom>
        </p:spPr>
        <p:txBody>
          <a:bodyPr anchor="ctr"/>
          <a:lstStyle>
            <a:lvl1pPr marL="0" indent="0" defTabSz="457200">
              <a:lnSpc>
                <a:spcPct val="100000"/>
              </a:lnSpc>
              <a:buSzTx/>
              <a:buFontTx/>
              <a:buNone/>
              <a:defRPr sz="1800">
                <a:solidFill>
                  <a:srgbClr val="404040"/>
                </a:solidFill>
                <a:latin typeface="Trebuchet MS"/>
                <a:ea typeface="Trebuchet MS"/>
                <a:cs typeface="Trebuchet MS"/>
                <a:sym typeface="Trebuchet MS"/>
              </a:defRPr>
            </a:lvl1pPr>
            <a:lvl2pPr marL="0" indent="457200" defTabSz="457200">
              <a:lnSpc>
                <a:spcPct val="100000"/>
              </a:lnSpc>
              <a:buSzTx/>
              <a:buFontTx/>
              <a:buNone/>
              <a:defRPr sz="1800">
                <a:solidFill>
                  <a:srgbClr val="404040"/>
                </a:solidFill>
                <a:latin typeface="Trebuchet MS"/>
                <a:ea typeface="Trebuchet MS"/>
                <a:cs typeface="Trebuchet MS"/>
                <a:sym typeface="Trebuchet MS"/>
              </a:defRPr>
            </a:lvl2pPr>
            <a:lvl3pPr marL="0" indent="914400" defTabSz="457200">
              <a:lnSpc>
                <a:spcPct val="100000"/>
              </a:lnSpc>
              <a:buSzTx/>
              <a:buFontTx/>
              <a:buNone/>
              <a:defRPr sz="1800">
                <a:solidFill>
                  <a:srgbClr val="404040"/>
                </a:solidFill>
                <a:latin typeface="Trebuchet MS"/>
                <a:ea typeface="Trebuchet MS"/>
                <a:cs typeface="Trebuchet MS"/>
                <a:sym typeface="Trebuchet MS"/>
              </a:defRPr>
            </a:lvl3pPr>
            <a:lvl4pPr marL="0" indent="1371600" defTabSz="457200">
              <a:lnSpc>
                <a:spcPct val="100000"/>
              </a:lnSpc>
              <a:buSzTx/>
              <a:buFontTx/>
              <a:buNone/>
              <a:defRPr sz="1800">
                <a:solidFill>
                  <a:srgbClr val="404040"/>
                </a:solidFill>
                <a:latin typeface="Trebuchet MS"/>
                <a:ea typeface="Trebuchet MS"/>
                <a:cs typeface="Trebuchet MS"/>
                <a:sym typeface="Trebuchet MS"/>
              </a:defRPr>
            </a:lvl4pPr>
            <a:lvl5pPr marL="0" indent="1828800" defTabSz="457200">
              <a:lnSpc>
                <a:spcPct val="100000"/>
              </a:lnSpc>
              <a:buSzTx/>
              <a:buFontTx/>
              <a:buNone/>
              <a:defRPr sz="1800">
                <a:solidFill>
                  <a:srgbClr val="40404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383" name="Slide Number"/>
          <p:cNvSpPr txBox="1"/>
          <p:nvPr>
            <p:ph type="sldNum" sz="quarter" idx="2"/>
          </p:nvPr>
        </p:nvSpPr>
        <p:spPr>
          <a:xfrm>
            <a:off x="9049981" y="6114704"/>
            <a:ext cx="224022" cy="218441"/>
          </a:xfrm>
          <a:prstGeom prst="rect">
            <a:avLst/>
          </a:prstGeom>
        </p:spPr>
        <p:txBody>
          <a:bodyPr/>
          <a:lstStyle>
            <a:lvl1pPr>
              <a:defRPr sz="900">
                <a:solidFill>
                  <a:srgbClr val="5FCBEF"/>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with Caption">
    <p:bg>
      <p:bgPr>
        <a:solidFill>
          <a:srgbClr val="FFFFFF"/>
        </a:solidFill>
      </p:bgPr>
    </p:bg>
    <p:spTree>
      <p:nvGrpSpPr>
        <p:cNvPr id="1" name=""/>
        <p:cNvGrpSpPr/>
        <p:nvPr/>
      </p:nvGrpSpPr>
      <p:grpSpPr>
        <a:xfrm>
          <a:off x="0" y="0"/>
          <a:ext cx="0" cy="0"/>
          <a:chOff x="0" y="0"/>
          <a:chExt cx="0" cy="0"/>
        </a:xfrm>
      </p:grpSpPr>
      <p:grpSp>
        <p:nvGrpSpPr>
          <p:cNvPr id="400" name="Group 43"/>
          <p:cNvGrpSpPr/>
          <p:nvPr/>
        </p:nvGrpSpPr>
        <p:grpSpPr>
          <a:xfrm>
            <a:off x="0" y="-8468"/>
            <a:ext cx="12192001" cy="6866469"/>
            <a:chOff x="0" y="0"/>
            <a:chExt cx="12192000" cy="6866467"/>
          </a:xfrm>
        </p:grpSpPr>
        <p:sp>
          <p:nvSpPr>
            <p:cNvPr id="390" name="Straight Connector 19"/>
            <p:cNvSpPr/>
            <p:nvPr/>
          </p:nvSpPr>
          <p:spPr>
            <a:xfrm>
              <a:off x="9371012" y="8466"/>
              <a:ext cx="1219201"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391" name="Straight Connector 20"/>
            <p:cNvSpPr/>
            <p:nvPr/>
          </p:nvSpPr>
          <p:spPr>
            <a:xfrm flipH="1">
              <a:off x="7425267" y="3689879"/>
              <a:ext cx="4763559" cy="3176588"/>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392"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93"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94" name="Isosceles Triangle 23"/>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95"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96"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97"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98"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399" name="Isosceles Triangle 18"/>
            <p:cNvSpPr/>
            <p:nvPr/>
          </p:nvSpPr>
          <p:spPr>
            <a:xfrm>
              <a:off x="-1" y="4021666"/>
              <a:ext cx="448734" cy="284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grpSp>
      <p:sp>
        <p:nvSpPr>
          <p:cNvPr id="401" name="Title Text"/>
          <p:cNvSpPr txBox="1"/>
          <p:nvPr>
            <p:ph type="title"/>
          </p:nvPr>
        </p:nvSpPr>
        <p:spPr>
          <a:xfrm>
            <a:off x="931334" y="609600"/>
            <a:ext cx="8094134" cy="3022600"/>
          </a:xfrm>
          <a:prstGeom prst="rect">
            <a:avLst/>
          </a:prstGeom>
        </p:spPr>
        <p:txBody>
          <a:bodyPr/>
          <a:lstStyle>
            <a:lvl1pPr algn="l" defTabSz="457200">
              <a:lnSpc>
                <a:spcPct val="100000"/>
              </a:lnSpc>
              <a:defRPr b="0" cap="none" sz="4400">
                <a:solidFill>
                  <a:srgbClr val="5FCBEF"/>
                </a:solidFill>
                <a:latin typeface="Trebuchet MS"/>
                <a:ea typeface="Trebuchet MS"/>
                <a:cs typeface="Trebuchet MS"/>
                <a:sym typeface="Trebuchet MS"/>
              </a:defRPr>
            </a:lvl1pPr>
          </a:lstStyle>
          <a:p>
            <a:pPr>
              <a:defRPr>
                <a:effectLst/>
              </a:defRPr>
            </a:pPr>
            <a:r>
              <a:t>Title Text</a:t>
            </a:r>
          </a:p>
        </p:txBody>
      </p:sp>
      <p:sp>
        <p:nvSpPr>
          <p:cNvPr id="402" name="Body Level One…"/>
          <p:cNvSpPr txBox="1"/>
          <p:nvPr>
            <p:ph type="body" sz="quarter" idx="1"/>
          </p:nvPr>
        </p:nvSpPr>
        <p:spPr>
          <a:xfrm>
            <a:off x="1366138" y="3632200"/>
            <a:ext cx="7224526" cy="381000"/>
          </a:xfrm>
          <a:prstGeom prst="rect">
            <a:avLst/>
          </a:prstGeom>
        </p:spPr>
        <p:txBody>
          <a:bodyPr anchor="ctr"/>
          <a:lstStyle>
            <a:lvl1pPr marL="0" indent="0" defTabSz="457200">
              <a:lnSpc>
                <a:spcPct val="100000"/>
              </a:lnSpc>
              <a:buSzTx/>
              <a:buFontTx/>
              <a:buNone/>
              <a:defRPr sz="1600">
                <a:solidFill>
                  <a:srgbClr val="808080"/>
                </a:solidFill>
                <a:latin typeface="Trebuchet MS"/>
                <a:ea typeface="Trebuchet MS"/>
                <a:cs typeface="Trebuchet MS"/>
                <a:sym typeface="Trebuchet MS"/>
              </a:defRPr>
            </a:lvl1pPr>
            <a:lvl2pPr marL="0" indent="457200" defTabSz="457200">
              <a:lnSpc>
                <a:spcPct val="100000"/>
              </a:lnSpc>
              <a:buSzTx/>
              <a:buFontTx/>
              <a:buNone/>
              <a:defRPr sz="1600">
                <a:solidFill>
                  <a:srgbClr val="808080"/>
                </a:solidFill>
                <a:latin typeface="Trebuchet MS"/>
                <a:ea typeface="Trebuchet MS"/>
                <a:cs typeface="Trebuchet MS"/>
                <a:sym typeface="Trebuchet MS"/>
              </a:defRPr>
            </a:lvl2pPr>
            <a:lvl3pPr marL="0" indent="914400" defTabSz="457200">
              <a:lnSpc>
                <a:spcPct val="100000"/>
              </a:lnSpc>
              <a:buSzTx/>
              <a:buFontTx/>
              <a:buNone/>
              <a:defRPr sz="1600">
                <a:solidFill>
                  <a:srgbClr val="808080"/>
                </a:solidFill>
                <a:latin typeface="Trebuchet MS"/>
                <a:ea typeface="Trebuchet MS"/>
                <a:cs typeface="Trebuchet MS"/>
                <a:sym typeface="Trebuchet MS"/>
              </a:defRPr>
            </a:lvl3pPr>
            <a:lvl4pPr marL="0" indent="1371600" defTabSz="457200">
              <a:lnSpc>
                <a:spcPct val="100000"/>
              </a:lnSpc>
              <a:buSzTx/>
              <a:buFontTx/>
              <a:buNone/>
              <a:defRPr sz="1600">
                <a:solidFill>
                  <a:srgbClr val="808080"/>
                </a:solidFill>
                <a:latin typeface="Trebuchet MS"/>
                <a:ea typeface="Trebuchet MS"/>
                <a:cs typeface="Trebuchet MS"/>
                <a:sym typeface="Trebuchet MS"/>
              </a:defRPr>
            </a:lvl4pPr>
            <a:lvl5pPr marL="0" indent="1828800" defTabSz="457200">
              <a:lnSpc>
                <a:spcPct val="100000"/>
              </a:lnSpc>
              <a:buSzTx/>
              <a:buFontTx/>
              <a:buNone/>
              <a:defRPr sz="1600">
                <a:solidFill>
                  <a:srgbClr val="80808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403" name="Text Placeholder 2"/>
          <p:cNvSpPr/>
          <p:nvPr>
            <p:ph type="body" sz="quarter" idx="21"/>
          </p:nvPr>
        </p:nvSpPr>
        <p:spPr>
          <a:xfrm>
            <a:off x="677334" y="4470399"/>
            <a:ext cx="8596670" cy="1570964"/>
          </a:xfrm>
          <a:prstGeom prst="rect">
            <a:avLst/>
          </a:prstGeom>
        </p:spPr>
        <p:txBody>
          <a:bodyPr anchor="ctr"/>
          <a:lstStyle/>
          <a:p>
            <a:pPr marL="0" indent="0" defTabSz="457200">
              <a:lnSpc>
                <a:spcPct val="100000"/>
              </a:lnSpc>
              <a:buSzTx/>
              <a:buFontTx/>
              <a:buNone/>
              <a:defRPr sz="1800">
                <a:solidFill>
                  <a:srgbClr val="404040"/>
                </a:solidFill>
                <a:effectLst/>
                <a:latin typeface="Trebuchet MS"/>
                <a:ea typeface="Trebuchet MS"/>
                <a:cs typeface="Trebuchet MS"/>
                <a:sym typeface="Trebuchet MS"/>
              </a:defRPr>
            </a:pPr>
          </a:p>
        </p:txBody>
      </p:sp>
      <p:sp>
        <p:nvSpPr>
          <p:cNvPr id="404" name="TextBox 23"/>
          <p:cNvSpPr txBox="1"/>
          <p:nvPr/>
        </p:nvSpPr>
        <p:spPr>
          <a:xfrm>
            <a:off x="587589" y="469465"/>
            <a:ext cx="51816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rgbClr val="9FE0F5"/>
                </a:solidFill>
                <a:latin typeface="Arial"/>
                <a:ea typeface="Arial"/>
                <a:cs typeface="Arial"/>
                <a:sym typeface="Arial"/>
              </a:defRPr>
            </a:lvl1pPr>
          </a:lstStyle>
          <a:p>
            <a:pPr/>
            <a:r>
              <a:t>“</a:t>
            </a:r>
          </a:p>
        </p:txBody>
      </p:sp>
      <p:sp>
        <p:nvSpPr>
          <p:cNvPr id="405" name="TextBox 24"/>
          <p:cNvSpPr txBox="1"/>
          <p:nvPr/>
        </p:nvSpPr>
        <p:spPr>
          <a:xfrm>
            <a:off x="8938730" y="2565643"/>
            <a:ext cx="51816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rgbClr val="9FE0F5"/>
                </a:solidFill>
                <a:latin typeface="Arial"/>
                <a:ea typeface="Arial"/>
                <a:cs typeface="Arial"/>
                <a:sym typeface="Arial"/>
              </a:defRPr>
            </a:lvl1pPr>
          </a:lstStyle>
          <a:p>
            <a:pPr/>
            <a:r>
              <a:t>”</a:t>
            </a:r>
          </a:p>
        </p:txBody>
      </p:sp>
      <p:sp>
        <p:nvSpPr>
          <p:cNvPr id="406" name="Slide Number"/>
          <p:cNvSpPr txBox="1"/>
          <p:nvPr>
            <p:ph type="sldNum" sz="quarter" idx="2"/>
          </p:nvPr>
        </p:nvSpPr>
        <p:spPr>
          <a:xfrm>
            <a:off x="9049981" y="6114704"/>
            <a:ext cx="224022" cy="218441"/>
          </a:xfrm>
          <a:prstGeom prst="rect">
            <a:avLst/>
          </a:prstGeom>
        </p:spPr>
        <p:txBody>
          <a:bodyPr/>
          <a:lstStyle>
            <a:lvl1pPr>
              <a:defRPr sz="900">
                <a:solidFill>
                  <a:srgbClr val="5FCBEF"/>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0">
    <p:bg>
      <p:bgPr>
        <a:solidFill>
          <a:srgbClr val="FFFFFF"/>
        </a:solidFill>
      </p:bgPr>
    </p:bg>
    <p:spTree>
      <p:nvGrpSpPr>
        <p:cNvPr id="1" name=""/>
        <p:cNvGrpSpPr/>
        <p:nvPr/>
      </p:nvGrpSpPr>
      <p:grpSpPr>
        <a:xfrm>
          <a:off x="0" y="0"/>
          <a:ext cx="0" cy="0"/>
          <a:chOff x="0" y="0"/>
          <a:chExt cx="0" cy="0"/>
        </a:xfrm>
      </p:grpSpPr>
      <p:sp>
        <p:nvSpPr>
          <p:cNvPr id="29" name="Title Text"/>
          <p:cNvSpPr txBox="1"/>
          <p:nvPr>
            <p:ph type="title"/>
          </p:nvPr>
        </p:nvSpPr>
        <p:spPr>
          <a:prstGeom prst="rect">
            <a:avLst/>
          </a:prstGeom>
        </p:spPr>
        <p:txBody>
          <a:bodyPr/>
          <a:lstStyle>
            <a:lvl1pPr>
              <a:defRPr>
                <a:solidFill>
                  <a:srgbClr val="000000"/>
                </a:solidFill>
              </a:defRPr>
            </a:lvl1pPr>
          </a:lstStyle>
          <a:p>
            <a:pPr/>
            <a:r>
              <a:t>Title Text</a:t>
            </a:r>
          </a:p>
        </p:txBody>
      </p:sp>
      <p:sp>
        <p:nvSpPr>
          <p:cNvPr id="30" name="Body Level One…"/>
          <p:cNvSpPr txBox="1"/>
          <p:nvPr>
            <p:ph type="body" idx="1"/>
          </p:nvPr>
        </p:nvSpPr>
        <p:spPr>
          <a:xfrm>
            <a:off x="913794" y="2096063"/>
            <a:ext cx="10353763" cy="3695137"/>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lvl1pPr>
              <a:defRPr>
                <a:solidFill>
                  <a:srgbClr val="888888"/>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Name Card">
    <p:bg>
      <p:bgPr>
        <a:solidFill>
          <a:srgbClr val="FFFFFF"/>
        </a:solidFill>
      </p:bgPr>
    </p:bg>
    <p:spTree>
      <p:nvGrpSpPr>
        <p:cNvPr id="1" name=""/>
        <p:cNvGrpSpPr/>
        <p:nvPr/>
      </p:nvGrpSpPr>
      <p:grpSpPr>
        <a:xfrm>
          <a:off x="0" y="0"/>
          <a:ext cx="0" cy="0"/>
          <a:chOff x="0" y="0"/>
          <a:chExt cx="0" cy="0"/>
        </a:xfrm>
      </p:grpSpPr>
      <p:grpSp>
        <p:nvGrpSpPr>
          <p:cNvPr id="423" name="Group 43"/>
          <p:cNvGrpSpPr/>
          <p:nvPr/>
        </p:nvGrpSpPr>
        <p:grpSpPr>
          <a:xfrm>
            <a:off x="0" y="-8468"/>
            <a:ext cx="12192001" cy="6866469"/>
            <a:chOff x="0" y="0"/>
            <a:chExt cx="12192000" cy="6866467"/>
          </a:xfrm>
        </p:grpSpPr>
        <p:sp>
          <p:nvSpPr>
            <p:cNvPr id="413" name="Straight Connector 19"/>
            <p:cNvSpPr/>
            <p:nvPr/>
          </p:nvSpPr>
          <p:spPr>
            <a:xfrm>
              <a:off x="9371012" y="8466"/>
              <a:ext cx="1219201"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414" name="Straight Connector 20"/>
            <p:cNvSpPr/>
            <p:nvPr/>
          </p:nvSpPr>
          <p:spPr>
            <a:xfrm flipH="1">
              <a:off x="7425267" y="3689879"/>
              <a:ext cx="4763559" cy="3176588"/>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415"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16"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17" name="Isosceles Triangle 23"/>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18"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19"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20"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21"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22" name="Isosceles Triangle 18"/>
            <p:cNvSpPr/>
            <p:nvPr/>
          </p:nvSpPr>
          <p:spPr>
            <a:xfrm>
              <a:off x="-1" y="4021666"/>
              <a:ext cx="448734" cy="284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grpSp>
      <p:sp>
        <p:nvSpPr>
          <p:cNvPr id="424" name="Title Text"/>
          <p:cNvSpPr txBox="1"/>
          <p:nvPr>
            <p:ph type="title"/>
          </p:nvPr>
        </p:nvSpPr>
        <p:spPr>
          <a:xfrm>
            <a:off x="677335" y="1931988"/>
            <a:ext cx="8596669" cy="2595461"/>
          </a:xfrm>
          <a:prstGeom prst="rect">
            <a:avLst/>
          </a:prstGeom>
        </p:spPr>
        <p:txBody>
          <a:bodyPr anchor="b"/>
          <a:lstStyle>
            <a:lvl1pPr algn="l" defTabSz="457200">
              <a:lnSpc>
                <a:spcPct val="100000"/>
              </a:lnSpc>
              <a:defRPr b="0" cap="none" sz="4400">
                <a:solidFill>
                  <a:srgbClr val="5FCBEF"/>
                </a:solidFill>
                <a:latin typeface="Trebuchet MS"/>
                <a:ea typeface="Trebuchet MS"/>
                <a:cs typeface="Trebuchet MS"/>
                <a:sym typeface="Trebuchet MS"/>
              </a:defRPr>
            </a:lvl1pPr>
          </a:lstStyle>
          <a:p>
            <a:pPr>
              <a:defRPr>
                <a:effectLst/>
              </a:defRPr>
            </a:pPr>
            <a:r>
              <a:t>Title Text</a:t>
            </a:r>
          </a:p>
        </p:txBody>
      </p:sp>
      <p:sp>
        <p:nvSpPr>
          <p:cNvPr id="425" name="Body Level One…"/>
          <p:cNvSpPr txBox="1"/>
          <p:nvPr>
            <p:ph type="body" sz="quarter" idx="1"/>
          </p:nvPr>
        </p:nvSpPr>
        <p:spPr>
          <a:xfrm>
            <a:off x="677335" y="4527448"/>
            <a:ext cx="8596669" cy="1513915"/>
          </a:xfrm>
          <a:prstGeom prst="rect">
            <a:avLst/>
          </a:prstGeom>
        </p:spPr>
        <p:txBody>
          <a:bodyPr/>
          <a:lstStyle>
            <a:lvl1pPr marL="0" indent="0" defTabSz="457200">
              <a:lnSpc>
                <a:spcPct val="100000"/>
              </a:lnSpc>
              <a:buSzTx/>
              <a:buFontTx/>
              <a:buNone/>
              <a:defRPr sz="1800">
                <a:solidFill>
                  <a:srgbClr val="404040"/>
                </a:solidFill>
                <a:latin typeface="Trebuchet MS"/>
                <a:ea typeface="Trebuchet MS"/>
                <a:cs typeface="Trebuchet MS"/>
                <a:sym typeface="Trebuchet MS"/>
              </a:defRPr>
            </a:lvl1pPr>
            <a:lvl2pPr marL="0" indent="457200" defTabSz="457200">
              <a:lnSpc>
                <a:spcPct val="100000"/>
              </a:lnSpc>
              <a:buSzTx/>
              <a:buFontTx/>
              <a:buNone/>
              <a:defRPr sz="1800">
                <a:solidFill>
                  <a:srgbClr val="404040"/>
                </a:solidFill>
                <a:latin typeface="Trebuchet MS"/>
                <a:ea typeface="Trebuchet MS"/>
                <a:cs typeface="Trebuchet MS"/>
                <a:sym typeface="Trebuchet MS"/>
              </a:defRPr>
            </a:lvl2pPr>
            <a:lvl3pPr marL="0" indent="914400" defTabSz="457200">
              <a:lnSpc>
                <a:spcPct val="100000"/>
              </a:lnSpc>
              <a:buSzTx/>
              <a:buFontTx/>
              <a:buNone/>
              <a:defRPr sz="1800">
                <a:solidFill>
                  <a:srgbClr val="404040"/>
                </a:solidFill>
                <a:latin typeface="Trebuchet MS"/>
                <a:ea typeface="Trebuchet MS"/>
                <a:cs typeface="Trebuchet MS"/>
                <a:sym typeface="Trebuchet MS"/>
              </a:defRPr>
            </a:lvl3pPr>
            <a:lvl4pPr marL="0" indent="1371600" defTabSz="457200">
              <a:lnSpc>
                <a:spcPct val="100000"/>
              </a:lnSpc>
              <a:buSzTx/>
              <a:buFontTx/>
              <a:buNone/>
              <a:defRPr sz="1800">
                <a:solidFill>
                  <a:srgbClr val="404040"/>
                </a:solidFill>
                <a:latin typeface="Trebuchet MS"/>
                <a:ea typeface="Trebuchet MS"/>
                <a:cs typeface="Trebuchet MS"/>
                <a:sym typeface="Trebuchet MS"/>
              </a:defRPr>
            </a:lvl4pPr>
            <a:lvl5pPr marL="0" indent="1828800" defTabSz="457200">
              <a:lnSpc>
                <a:spcPct val="100000"/>
              </a:lnSpc>
              <a:buSzTx/>
              <a:buFontTx/>
              <a:buNone/>
              <a:defRPr sz="1800">
                <a:solidFill>
                  <a:srgbClr val="40404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426" name="Slide Number"/>
          <p:cNvSpPr txBox="1"/>
          <p:nvPr>
            <p:ph type="sldNum" sz="quarter" idx="2"/>
          </p:nvPr>
        </p:nvSpPr>
        <p:spPr>
          <a:xfrm>
            <a:off x="9049981" y="6114704"/>
            <a:ext cx="224022" cy="218441"/>
          </a:xfrm>
          <a:prstGeom prst="rect">
            <a:avLst/>
          </a:prstGeom>
        </p:spPr>
        <p:txBody>
          <a:bodyPr/>
          <a:lstStyle>
            <a:lvl1pPr>
              <a:defRPr sz="900">
                <a:solidFill>
                  <a:srgbClr val="5FCBEF"/>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Name Card">
    <p:bg>
      <p:bgPr>
        <a:solidFill>
          <a:srgbClr val="FFFFFF"/>
        </a:solidFill>
      </p:bgPr>
    </p:bg>
    <p:spTree>
      <p:nvGrpSpPr>
        <p:cNvPr id="1" name=""/>
        <p:cNvGrpSpPr/>
        <p:nvPr/>
      </p:nvGrpSpPr>
      <p:grpSpPr>
        <a:xfrm>
          <a:off x="0" y="0"/>
          <a:ext cx="0" cy="0"/>
          <a:chOff x="0" y="0"/>
          <a:chExt cx="0" cy="0"/>
        </a:xfrm>
      </p:grpSpPr>
      <p:grpSp>
        <p:nvGrpSpPr>
          <p:cNvPr id="443" name="Group 43"/>
          <p:cNvGrpSpPr/>
          <p:nvPr/>
        </p:nvGrpSpPr>
        <p:grpSpPr>
          <a:xfrm>
            <a:off x="0" y="-8468"/>
            <a:ext cx="12192001" cy="6866469"/>
            <a:chOff x="0" y="0"/>
            <a:chExt cx="12192000" cy="6866467"/>
          </a:xfrm>
        </p:grpSpPr>
        <p:sp>
          <p:nvSpPr>
            <p:cNvPr id="433" name="Straight Connector 19"/>
            <p:cNvSpPr/>
            <p:nvPr/>
          </p:nvSpPr>
          <p:spPr>
            <a:xfrm>
              <a:off x="9371012" y="8466"/>
              <a:ext cx="1219201"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434" name="Straight Connector 20"/>
            <p:cNvSpPr/>
            <p:nvPr/>
          </p:nvSpPr>
          <p:spPr>
            <a:xfrm flipH="1">
              <a:off x="7425267" y="3689879"/>
              <a:ext cx="4763559" cy="3176588"/>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435"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36"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37" name="Isosceles Triangle 23"/>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38"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39"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40"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41"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42" name="Isosceles Triangle 18"/>
            <p:cNvSpPr/>
            <p:nvPr/>
          </p:nvSpPr>
          <p:spPr>
            <a:xfrm>
              <a:off x="-1" y="4021666"/>
              <a:ext cx="448734" cy="284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grpSp>
      <p:sp>
        <p:nvSpPr>
          <p:cNvPr id="444" name="Title Text"/>
          <p:cNvSpPr txBox="1"/>
          <p:nvPr>
            <p:ph type="title"/>
          </p:nvPr>
        </p:nvSpPr>
        <p:spPr>
          <a:xfrm>
            <a:off x="931334" y="609600"/>
            <a:ext cx="8094134" cy="3022600"/>
          </a:xfrm>
          <a:prstGeom prst="rect">
            <a:avLst/>
          </a:prstGeom>
        </p:spPr>
        <p:txBody>
          <a:bodyPr/>
          <a:lstStyle>
            <a:lvl1pPr algn="l" defTabSz="457200">
              <a:lnSpc>
                <a:spcPct val="100000"/>
              </a:lnSpc>
              <a:defRPr b="0" cap="none" sz="4400">
                <a:solidFill>
                  <a:srgbClr val="5FCBEF"/>
                </a:solidFill>
                <a:latin typeface="Trebuchet MS"/>
                <a:ea typeface="Trebuchet MS"/>
                <a:cs typeface="Trebuchet MS"/>
                <a:sym typeface="Trebuchet MS"/>
              </a:defRPr>
            </a:lvl1pPr>
          </a:lstStyle>
          <a:p>
            <a:pPr>
              <a:defRPr>
                <a:effectLst/>
              </a:defRPr>
            </a:pPr>
            <a:r>
              <a:t>Title Text</a:t>
            </a:r>
          </a:p>
        </p:txBody>
      </p:sp>
      <p:sp>
        <p:nvSpPr>
          <p:cNvPr id="445" name="Body Level One…"/>
          <p:cNvSpPr txBox="1"/>
          <p:nvPr>
            <p:ph type="body" sz="quarter" idx="1"/>
          </p:nvPr>
        </p:nvSpPr>
        <p:spPr>
          <a:xfrm>
            <a:off x="677332" y="4013200"/>
            <a:ext cx="8596670" cy="514249"/>
          </a:xfrm>
          <a:prstGeom prst="rect">
            <a:avLst/>
          </a:prstGeom>
        </p:spPr>
        <p:txBody>
          <a:bodyPr anchor="b"/>
          <a:lstStyle>
            <a:lvl1pPr marL="0" indent="0" defTabSz="457200">
              <a:lnSpc>
                <a:spcPct val="100000"/>
              </a:lnSpc>
              <a:buSzTx/>
              <a:buFontTx/>
              <a:buNone/>
              <a:defRPr sz="2400">
                <a:solidFill>
                  <a:srgbClr val="404040"/>
                </a:solidFill>
                <a:latin typeface="Trebuchet MS"/>
                <a:ea typeface="Trebuchet MS"/>
                <a:cs typeface="Trebuchet MS"/>
                <a:sym typeface="Trebuchet MS"/>
              </a:defRPr>
            </a:lvl1pPr>
            <a:lvl2pPr marL="0" indent="457200" defTabSz="457200">
              <a:lnSpc>
                <a:spcPct val="100000"/>
              </a:lnSpc>
              <a:buSzTx/>
              <a:buFontTx/>
              <a:buNone/>
              <a:defRPr sz="2400">
                <a:solidFill>
                  <a:srgbClr val="404040"/>
                </a:solidFill>
                <a:latin typeface="Trebuchet MS"/>
                <a:ea typeface="Trebuchet MS"/>
                <a:cs typeface="Trebuchet MS"/>
                <a:sym typeface="Trebuchet MS"/>
              </a:defRPr>
            </a:lvl2pPr>
            <a:lvl3pPr marL="0" indent="914400" defTabSz="457200">
              <a:lnSpc>
                <a:spcPct val="100000"/>
              </a:lnSpc>
              <a:buSzTx/>
              <a:buFontTx/>
              <a:buNone/>
              <a:defRPr sz="2400">
                <a:solidFill>
                  <a:srgbClr val="404040"/>
                </a:solidFill>
                <a:latin typeface="Trebuchet MS"/>
                <a:ea typeface="Trebuchet MS"/>
                <a:cs typeface="Trebuchet MS"/>
                <a:sym typeface="Trebuchet MS"/>
              </a:defRPr>
            </a:lvl3pPr>
            <a:lvl4pPr marL="0" indent="1371600" defTabSz="457200">
              <a:lnSpc>
                <a:spcPct val="100000"/>
              </a:lnSpc>
              <a:buSzTx/>
              <a:buFontTx/>
              <a:buNone/>
              <a:defRPr sz="2400">
                <a:solidFill>
                  <a:srgbClr val="404040"/>
                </a:solidFill>
                <a:latin typeface="Trebuchet MS"/>
                <a:ea typeface="Trebuchet MS"/>
                <a:cs typeface="Trebuchet MS"/>
                <a:sym typeface="Trebuchet MS"/>
              </a:defRPr>
            </a:lvl4pPr>
            <a:lvl5pPr marL="0" indent="1828800" defTabSz="457200">
              <a:lnSpc>
                <a:spcPct val="100000"/>
              </a:lnSpc>
              <a:buSzTx/>
              <a:buFontTx/>
              <a:buNone/>
              <a:defRPr sz="2400">
                <a:solidFill>
                  <a:srgbClr val="404040"/>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446" name="Text Placeholder 2"/>
          <p:cNvSpPr/>
          <p:nvPr>
            <p:ph type="body" sz="quarter" idx="21"/>
          </p:nvPr>
        </p:nvSpPr>
        <p:spPr>
          <a:xfrm>
            <a:off x="677334" y="4527448"/>
            <a:ext cx="8596670" cy="1513915"/>
          </a:xfrm>
          <a:prstGeom prst="rect">
            <a:avLst/>
          </a:prstGeom>
        </p:spPr>
        <p:txBody>
          <a:bodyPr/>
          <a:lstStyle/>
          <a:p>
            <a:pPr marL="0" indent="0" defTabSz="457200">
              <a:lnSpc>
                <a:spcPct val="100000"/>
              </a:lnSpc>
              <a:buSzTx/>
              <a:buFontTx/>
              <a:buNone/>
              <a:defRPr sz="1800">
                <a:solidFill>
                  <a:srgbClr val="808080"/>
                </a:solidFill>
                <a:effectLst/>
                <a:latin typeface="Trebuchet MS"/>
                <a:ea typeface="Trebuchet MS"/>
                <a:cs typeface="Trebuchet MS"/>
                <a:sym typeface="Trebuchet MS"/>
              </a:defRPr>
            </a:pPr>
          </a:p>
        </p:txBody>
      </p:sp>
      <p:sp>
        <p:nvSpPr>
          <p:cNvPr id="447" name="TextBox 23"/>
          <p:cNvSpPr txBox="1"/>
          <p:nvPr/>
        </p:nvSpPr>
        <p:spPr>
          <a:xfrm>
            <a:off x="587589" y="469465"/>
            <a:ext cx="51816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rgbClr val="9FE0F5"/>
                </a:solidFill>
                <a:latin typeface="Arial"/>
                <a:ea typeface="Arial"/>
                <a:cs typeface="Arial"/>
                <a:sym typeface="Arial"/>
              </a:defRPr>
            </a:lvl1pPr>
          </a:lstStyle>
          <a:p>
            <a:pPr/>
            <a:r>
              <a:t>“</a:t>
            </a:r>
          </a:p>
        </p:txBody>
      </p:sp>
      <p:sp>
        <p:nvSpPr>
          <p:cNvPr id="448" name="TextBox 24"/>
          <p:cNvSpPr txBox="1"/>
          <p:nvPr/>
        </p:nvSpPr>
        <p:spPr>
          <a:xfrm>
            <a:off x="8938730" y="2565643"/>
            <a:ext cx="518161" cy="1226602"/>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defRPr sz="8000">
                <a:solidFill>
                  <a:srgbClr val="9FE0F5"/>
                </a:solidFill>
                <a:latin typeface="Arial"/>
                <a:ea typeface="Arial"/>
                <a:cs typeface="Arial"/>
                <a:sym typeface="Arial"/>
              </a:defRPr>
            </a:lvl1pPr>
          </a:lstStyle>
          <a:p>
            <a:pPr/>
            <a:r>
              <a:t>”</a:t>
            </a:r>
          </a:p>
        </p:txBody>
      </p:sp>
      <p:sp>
        <p:nvSpPr>
          <p:cNvPr id="449" name="Slide Number"/>
          <p:cNvSpPr txBox="1"/>
          <p:nvPr>
            <p:ph type="sldNum" sz="quarter" idx="2"/>
          </p:nvPr>
        </p:nvSpPr>
        <p:spPr>
          <a:xfrm>
            <a:off x="9049981" y="6114704"/>
            <a:ext cx="224022" cy="218441"/>
          </a:xfrm>
          <a:prstGeom prst="rect">
            <a:avLst/>
          </a:prstGeom>
        </p:spPr>
        <p:txBody>
          <a:bodyPr/>
          <a:lstStyle>
            <a:lvl1pPr>
              <a:defRPr sz="900">
                <a:solidFill>
                  <a:srgbClr val="5FCBEF"/>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rue or False">
    <p:bg>
      <p:bgPr>
        <a:solidFill>
          <a:srgbClr val="FFFFFF"/>
        </a:solidFill>
      </p:bgPr>
    </p:bg>
    <p:spTree>
      <p:nvGrpSpPr>
        <p:cNvPr id="1" name=""/>
        <p:cNvGrpSpPr/>
        <p:nvPr/>
      </p:nvGrpSpPr>
      <p:grpSpPr>
        <a:xfrm>
          <a:off x="0" y="0"/>
          <a:ext cx="0" cy="0"/>
          <a:chOff x="0" y="0"/>
          <a:chExt cx="0" cy="0"/>
        </a:xfrm>
      </p:grpSpPr>
      <p:grpSp>
        <p:nvGrpSpPr>
          <p:cNvPr id="466" name="Group 43"/>
          <p:cNvGrpSpPr/>
          <p:nvPr/>
        </p:nvGrpSpPr>
        <p:grpSpPr>
          <a:xfrm>
            <a:off x="0" y="-8468"/>
            <a:ext cx="12192001" cy="6866469"/>
            <a:chOff x="0" y="0"/>
            <a:chExt cx="12192000" cy="6866467"/>
          </a:xfrm>
        </p:grpSpPr>
        <p:sp>
          <p:nvSpPr>
            <p:cNvPr id="456" name="Straight Connector 19"/>
            <p:cNvSpPr/>
            <p:nvPr/>
          </p:nvSpPr>
          <p:spPr>
            <a:xfrm>
              <a:off x="9371012" y="8466"/>
              <a:ext cx="1219201" cy="6858002"/>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457" name="Straight Connector 20"/>
            <p:cNvSpPr/>
            <p:nvPr/>
          </p:nvSpPr>
          <p:spPr>
            <a:xfrm flipH="1">
              <a:off x="7425267" y="3689879"/>
              <a:ext cx="4763559" cy="3176588"/>
            </a:xfrm>
            <a:prstGeom prst="line">
              <a:avLst/>
            </a:prstGeom>
            <a:noFill/>
            <a:ln w="9525" cap="rnd">
              <a:solidFill>
                <a:srgbClr val="5FCBEF">
                  <a:alpha val="70000"/>
                </a:srgbClr>
              </a:solidFill>
              <a:prstDash val="solid"/>
              <a:round/>
            </a:ln>
            <a:effectLst/>
          </p:spPr>
          <p:txBody>
            <a:bodyPr wrap="square" lIns="45719" tIns="45719" rIns="45719" bIns="45719" numCol="1" anchor="t">
              <a:noAutofit/>
            </a:bodyPr>
            <a:lstStyle/>
            <a:p>
              <a:pPr>
                <a:defRPr>
                  <a:solidFill>
                    <a:srgbClr val="FFFFFF"/>
                  </a:solidFill>
                </a:defRPr>
              </a:pPr>
            </a:p>
          </p:txBody>
        </p:sp>
        <p:sp>
          <p:nvSpPr>
            <p:cNvPr id="458" name="Rectangle 23"/>
            <p:cNvSpPr/>
            <p:nvPr/>
          </p:nvSpPr>
          <p:spPr>
            <a:xfrm>
              <a:off x="9181476" y="0"/>
              <a:ext cx="300735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4692" y="0"/>
                  </a:moveTo>
                  <a:lnTo>
                    <a:pt x="21600" y="0"/>
                  </a:lnTo>
                  <a:lnTo>
                    <a:pt x="21600" y="21600"/>
                  </a:lnTo>
                  <a:lnTo>
                    <a:pt x="0" y="21600"/>
                  </a:lnTo>
                  <a:lnTo>
                    <a:pt x="14692" y="0"/>
                  </a:lnTo>
                  <a:close/>
                </a:path>
              </a:pathLst>
            </a:custGeom>
            <a:solidFill>
              <a:srgbClr val="5FCBEF">
                <a:alpha val="3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59" name="Rectangle 25"/>
            <p:cNvSpPr/>
            <p:nvPr/>
          </p:nvSpPr>
          <p:spPr>
            <a:xfrm>
              <a:off x="9603441" y="0"/>
              <a:ext cx="2588560"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0092" y="21600"/>
                  </a:lnTo>
                  <a:lnTo>
                    <a:pt x="0" y="0"/>
                  </a:lnTo>
                  <a:close/>
                </a:path>
              </a:pathLst>
            </a:custGeom>
            <a:solidFill>
              <a:srgbClr val="5FCBEF">
                <a:alpha val="2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60" name="Isosceles Triangle 23"/>
            <p:cNvSpPr/>
            <p:nvPr/>
          </p:nvSpPr>
          <p:spPr>
            <a:xfrm>
              <a:off x="8932333" y="3056466"/>
              <a:ext cx="3259668" cy="3810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61" name="Rectangle 27"/>
            <p:cNvSpPr/>
            <p:nvPr/>
          </p:nvSpPr>
          <p:spPr>
            <a:xfrm>
              <a:off x="9334500" y="0"/>
              <a:ext cx="2854327"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8697" y="21600"/>
                  </a:lnTo>
                  <a:lnTo>
                    <a:pt x="0" y="0"/>
                  </a:lnTo>
                  <a:close/>
                </a:path>
              </a:pathLst>
            </a:custGeom>
            <a:solidFill>
              <a:srgbClr val="17B0E4">
                <a:alpha val="5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62" name="Rectangle 28"/>
            <p:cNvSpPr/>
            <p:nvPr/>
          </p:nvSpPr>
          <p:spPr>
            <a:xfrm>
              <a:off x="10898730" y="0"/>
              <a:ext cx="1290095"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7073" y="0"/>
                  </a:moveTo>
                  <a:lnTo>
                    <a:pt x="21600" y="0"/>
                  </a:lnTo>
                  <a:lnTo>
                    <a:pt x="21600" y="21600"/>
                  </a:lnTo>
                  <a:lnTo>
                    <a:pt x="0" y="21600"/>
                  </a:lnTo>
                  <a:lnTo>
                    <a:pt x="17073" y="0"/>
                  </a:lnTo>
                  <a:close/>
                </a:path>
              </a:pathLst>
            </a:custGeom>
            <a:solidFill>
              <a:srgbClr val="2E83C3">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63" name="Rectangle 29"/>
            <p:cNvSpPr/>
            <p:nvPr/>
          </p:nvSpPr>
          <p:spPr>
            <a:xfrm>
              <a:off x="10938999" y="0"/>
              <a:ext cx="1249826" cy="686646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21600"/>
                  </a:lnTo>
                  <a:lnTo>
                    <a:pt x="19173" y="21600"/>
                  </a:lnTo>
                  <a:lnTo>
                    <a:pt x="0" y="0"/>
                  </a:lnTo>
                  <a:close/>
                </a:path>
              </a:pathLst>
            </a:custGeom>
            <a:solidFill>
              <a:srgbClr val="236292">
                <a:alpha val="8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64" name="Isosceles Triangle 27"/>
            <p:cNvSpPr/>
            <p:nvPr/>
          </p:nvSpPr>
          <p:spPr>
            <a:xfrm>
              <a:off x="10371666" y="3598333"/>
              <a:ext cx="1817160" cy="326813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0"/>
                  </a:lnTo>
                  <a:lnTo>
                    <a:pt x="21600" y="21600"/>
                  </a:lnTo>
                  <a:close/>
                </a:path>
              </a:pathLst>
            </a:custGeom>
            <a:solidFill>
              <a:srgbClr val="17B0E4">
                <a:alpha val="66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sp>
          <p:nvSpPr>
            <p:cNvPr id="465" name="Isosceles Triangle 18"/>
            <p:cNvSpPr/>
            <p:nvPr/>
          </p:nvSpPr>
          <p:spPr>
            <a:xfrm>
              <a:off x="-1" y="4021666"/>
              <a:ext cx="448734" cy="284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0"/>
                  </a:lnTo>
                  <a:lnTo>
                    <a:pt x="21600" y="21600"/>
                  </a:lnTo>
                  <a:close/>
                </a:path>
              </a:pathLst>
            </a:custGeom>
            <a:solidFill>
              <a:srgbClr val="5FCBEF">
                <a:alpha val="70000"/>
              </a:srgbClr>
            </a:solidFill>
            <a:ln w="12700" cap="flat">
              <a:noFill/>
              <a:miter lim="400000"/>
            </a:ln>
            <a:effectLst/>
          </p:spPr>
          <p:txBody>
            <a:bodyPr wrap="square" lIns="45719" tIns="45719" rIns="45719" bIns="45719" numCol="1" anchor="t">
              <a:noAutofit/>
            </a:bodyPr>
            <a:lstStyle/>
            <a:p>
              <a:pPr>
                <a:defRPr>
                  <a:latin typeface="Trebuchet MS"/>
                  <a:ea typeface="Trebuchet MS"/>
                  <a:cs typeface="Trebuchet MS"/>
                  <a:sym typeface="Trebuchet MS"/>
                </a:defRPr>
              </a:pPr>
            </a:p>
          </p:txBody>
        </p:sp>
      </p:grpSp>
      <p:sp>
        <p:nvSpPr>
          <p:cNvPr id="467" name="Title Text"/>
          <p:cNvSpPr txBox="1"/>
          <p:nvPr>
            <p:ph type="title"/>
          </p:nvPr>
        </p:nvSpPr>
        <p:spPr>
          <a:xfrm>
            <a:off x="685798" y="609600"/>
            <a:ext cx="8588204" cy="3022600"/>
          </a:xfrm>
          <a:prstGeom prst="rect">
            <a:avLst/>
          </a:prstGeom>
        </p:spPr>
        <p:txBody>
          <a:bodyPr/>
          <a:lstStyle>
            <a:lvl1pPr algn="l" defTabSz="457200">
              <a:lnSpc>
                <a:spcPct val="100000"/>
              </a:lnSpc>
              <a:defRPr b="0" cap="none" sz="4400">
                <a:solidFill>
                  <a:srgbClr val="5FCBEF"/>
                </a:solidFill>
                <a:latin typeface="Trebuchet MS"/>
                <a:ea typeface="Trebuchet MS"/>
                <a:cs typeface="Trebuchet MS"/>
                <a:sym typeface="Trebuchet MS"/>
              </a:defRPr>
            </a:lvl1pPr>
          </a:lstStyle>
          <a:p>
            <a:pPr>
              <a:defRPr>
                <a:effectLst/>
              </a:defRPr>
            </a:pPr>
            <a:r>
              <a:t>Title Text</a:t>
            </a:r>
          </a:p>
        </p:txBody>
      </p:sp>
      <p:sp>
        <p:nvSpPr>
          <p:cNvPr id="468" name="Body Level One…"/>
          <p:cNvSpPr txBox="1"/>
          <p:nvPr>
            <p:ph type="body" sz="quarter" idx="1"/>
          </p:nvPr>
        </p:nvSpPr>
        <p:spPr>
          <a:xfrm>
            <a:off x="677332" y="4013200"/>
            <a:ext cx="8596670" cy="514249"/>
          </a:xfrm>
          <a:prstGeom prst="rect">
            <a:avLst/>
          </a:prstGeom>
        </p:spPr>
        <p:txBody>
          <a:bodyPr anchor="b"/>
          <a:lstStyle>
            <a:lvl1pPr marL="0" indent="0" defTabSz="457200">
              <a:lnSpc>
                <a:spcPct val="100000"/>
              </a:lnSpc>
              <a:buSzTx/>
              <a:buFontTx/>
              <a:buNone/>
              <a:defRPr sz="2400">
                <a:solidFill>
                  <a:srgbClr val="5FCBEF"/>
                </a:solidFill>
                <a:latin typeface="Trebuchet MS"/>
                <a:ea typeface="Trebuchet MS"/>
                <a:cs typeface="Trebuchet MS"/>
                <a:sym typeface="Trebuchet MS"/>
              </a:defRPr>
            </a:lvl1pPr>
            <a:lvl2pPr marL="0" indent="457200" defTabSz="457200">
              <a:lnSpc>
                <a:spcPct val="100000"/>
              </a:lnSpc>
              <a:buSzTx/>
              <a:buFontTx/>
              <a:buNone/>
              <a:defRPr sz="2400">
                <a:solidFill>
                  <a:srgbClr val="5FCBEF"/>
                </a:solidFill>
                <a:latin typeface="Trebuchet MS"/>
                <a:ea typeface="Trebuchet MS"/>
                <a:cs typeface="Trebuchet MS"/>
                <a:sym typeface="Trebuchet MS"/>
              </a:defRPr>
            </a:lvl2pPr>
            <a:lvl3pPr marL="0" indent="914400" defTabSz="457200">
              <a:lnSpc>
                <a:spcPct val="100000"/>
              </a:lnSpc>
              <a:buSzTx/>
              <a:buFontTx/>
              <a:buNone/>
              <a:defRPr sz="2400">
                <a:solidFill>
                  <a:srgbClr val="5FCBEF"/>
                </a:solidFill>
                <a:latin typeface="Trebuchet MS"/>
                <a:ea typeface="Trebuchet MS"/>
                <a:cs typeface="Trebuchet MS"/>
                <a:sym typeface="Trebuchet MS"/>
              </a:defRPr>
            </a:lvl3pPr>
            <a:lvl4pPr marL="0" indent="1371600" defTabSz="457200">
              <a:lnSpc>
                <a:spcPct val="100000"/>
              </a:lnSpc>
              <a:buSzTx/>
              <a:buFontTx/>
              <a:buNone/>
              <a:defRPr sz="2400">
                <a:solidFill>
                  <a:srgbClr val="5FCBEF"/>
                </a:solidFill>
                <a:latin typeface="Trebuchet MS"/>
                <a:ea typeface="Trebuchet MS"/>
                <a:cs typeface="Trebuchet MS"/>
                <a:sym typeface="Trebuchet MS"/>
              </a:defRPr>
            </a:lvl4pPr>
            <a:lvl5pPr marL="0" indent="1828800" defTabSz="457200">
              <a:lnSpc>
                <a:spcPct val="100000"/>
              </a:lnSpc>
              <a:buSzTx/>
              <a:buFontTx/>
              <a:buNone/>
              <a:defRPr sz="2400">
                <a:solidFill>
                  <a:srgbClr val="5FCBEF"/>
                </a:solidFill>
                <a:latin typeface="Trebuchet MS"/>
                <a:ea typeface="Trebuchet MS"/>
                <a:cs typeface="Trebuchet MS"/>
                <a:sym typeface="Trebuchet MS"/>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469" name="Text Placeholder 2"/>
          <p:cNvSpPr/>
          <p:nvPr>
            <p:ph type="body" sz="quarter" idx="21"/>
          </p:nvPr>
        </p:nvSpPr>
        <p:spPr>
          <a:xfrm>
            <a:off x="677334" y="4527448"/>
            <a:ext cx="8596670" cy="1513915"/>
          </a:xfrm>
          <a:prstGeom prst="rect">
            <a:avLst/>
          </a:prstGeom>
        </p:spPr>
        <p:txBody>
          <a:bodyPr/>
          <a:lstStyle/>
          <a:p>
            <a:pPr marL="0" indent="0" defTabSz="457200">
              <a:lnSpc>
                <a:spcPct val="100000"/>
              </a:lnSpc>
              <a:buSzTx/>
              <a:buFontTx/>
              <a:buNone/>
              <a:defRPr sz="1800">
                <a:solidFill>
                  <a:srgbClr val="808080"/>
                </a:solidFill>
                <a:effectLst/>
                <a:latin typeface="Trebuchet MS"/>
                <a:ea typeface="Trebuchet MS"/>
                <a:cs typeface="Trebuchet MS"/>
                <a:sym typeface="Trebuchet MS"/>
              </a:defRPr>
            </a:pPr>
          </a:p>
        </p:txBody>
      </p:sp>
      <p:sp>
        <p:nvSpPr>
          <p:cNvPr id="470" name="Slide Number"/>
          <p:cNvSpPr txBox="1"/>
          <p:nvPr>
            <p:ph type="sldNum" sz="quarter" idx="2"/>
          </p:nvPr>
        </p:nvSpPr>
        <p:spPr>
          <a:xfrm>
            <a:off x="9049981" y="6114704"/>
            <a:ext cx="224022" cy="218441"/>
          </a:xfrm>
          <a:prstGeom prst="rect">
            <a:avLst/>
          </a:prstGeom>
        </p:spPr>
        <p:txBody>
          <a:bodyPr/>
          <a:lstStyle>
            <a:lvl1pPr>
              <a:defRPr sz="900">
                <a:solidFill>
                  <a:srgbClr val="5FCBEF"/>
                </a:solidFill>
                <a:latin typeface="Trebuchet MS"/>
                <a:ea typeface="Trebuchet MS"/>
                <a:cs typeface="Trebuchet MS"/>
                <a:sym typeface="Trebuchet M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477" name="Title Text"/>
          <p:cNvSpPr txBox="1"/>
          <p:nvPr>
            <p:ph type="title"/>
          </p:nvPr>
        </p:nvSpPr>
        <p:spPr>
          <a:xfrm>
            <a:off x="914400" y="2130425"/>
            <a:ext cx="10363200" cy="1470026"/>
          </a:xfrm>
          <a:prstGeom prst="rect">
            <a:avLst/>
          </a:prstGeom>
        </p:spPr>
        <p:txBody>
          <a:bodyPr/>
          <a:lstStyle>
            <a:lvl1pPr>
              <a:lnSpc>
                <a:spcPct val="100000"/>
              </a:lnSpc>
              <a:defRPr b="0" cap="none" sz="4400">
                <a:solidFill>
                  <a:srgbClr val="000000"/>
                </a:solidFill>
                <a:latin typeface="+mj-lt"/>
                <a:ea typeface="+mj-ea"/>
                <a:cs typeface="+mj-cs"/>
                <a:sym typeface="Calibri"/>
              </a:defRPr>
            </a:lvl1pPr>
          </a:lstStyle>
          <a:p>
            <a:pPr>
              <a:defRPr>
                <a:effectLst/>
              </a:defRPr>
            </a:pPr>
            <a:r>
              <a:t>Title Text</a:t>
            </a:r>
          </a:p>
        </p:txBody>
      </p:sp>
      <p:sp>
        <p:nvSpPr>
          <p:cNvPr id="478" name="Body Level One…"/>
          <p:cNvSpPr txBox="1"/>
          <p:nvPr>
            <p:ph type="body" sz="quarter" idx="1"/>
          </p:nvPr>
        </p:nvSpPr>
        <p:spPr>
          <a:xfrm>
            <a:off x="1828800" y="3886200"/>
            <a:ext cx="8534400" cy="1752600"/>
          </a:xfrm>
          <a:prstGeom prst="rect">
            <a:avLst/>
          </a:prstGeom>
        </p:spPr>
        <p:txBody>
          <a:bodyPr/>
          <a:lstStyle>
            <a:lvl1pPr marL="0" indent="0" algn="ctr">
              <a:lnSpc>
                <a:spcPct val="100000"/>
              </a:lnSpc>
              <a:spcBef>
                <a:spcPts val="700"/>
              </a:spcBef>
              <a:buSzTx/>
              <a:buFontTx/>
              <a:buNone/>
              <a:defRPr sz="3200">
                <a:solidFill>
                  <a:srgbClr val="888888"/>
                </a:solidFill>
                <a:latin typeface="+mj-lt"/>
                <a:ea typeface="+mj-ea"/>
                <a:cs typeface="+mj-cs"/>
                <a:sym typeface="Calibri"/>
              </a:defRPr>
            </a:lvl1pPr>
            <a:lvl2pPr marL="0" indent="457200" algn="ctr">
              <a:lnSpc>
                <a:spcPct val="100000"/>
              </a:lnSpc>
              <a:spcBef>
                <a:spcPts val="700"/>
              </a:spcBef>
              <a:buSzTx/>
              <a:buFontTx/>
              <a:buNone/>
              <a:defRPr sz="3200">
                <a:solidFill>
                  <a:srgbClr val="888888"/>
                </a:solidFill>
                <a:latin typeface="+mj-lt"/>
                <a:ea typeface="+mj-ea"/>
                <a:cs typeface="+mj-cs"/>
                <a:sym typeface="Calibri"/>
              </a:defRPr>
            </a:lvl2pPr>
            <a:lvl3pPr marL="0" indent="914400" algn="ctr">
              <a:lnSpc>
                <a:spcPct val="100000"/>
              </a:lnSpc>
              <a:spcBef>
                <a:spcPts val="700"/>
              </a:spcBef>
              <a:buSzTx/>
              <a:buFontTx/>
              <a:buNone/>
              <a:defRPr sz="3200">
                <a:solidFill>
                  <a:srgbClr val="888888"/>
                </a:solidFill>
                <a:latin typeface="+mj-lt"/>
                <a:ea typeface="+mj-ea"/>
                <a:cs typeface="+mj-cs"/>
                <a:sym typeface="Calibri"/>
              </a:defRPr>
            </a:lvl3pPr>
            <a:lvl4pPr marL="0" indent="1371600" algn="ctr">
              <a:lnSpc>
                <a:spcPct val="100000"/>
              </a:lnSpc>
              <a:spcBef>
                <a:spcPts val="700"/>
              </a:spcBef>
              <a:buSzTx/>
              <a:buFontTx/>
              <a:buNone/>
              <a:defRPr sz="3200">
                <a:solidFill>
                  <a:srgbClr val="888888"/>
                </a:solidFill>
                <a:latin typeface="+mj-lt"/>
                <a:ea typeface="+mj-ea"/>
                <a:cs typeface="+mj-cs"/>
                <a:sym typeface="Calibri"/>
              </a:defRPr>
            </a:lvl4pPr>
            <a:lvl5pPr marL="0" indent="1828800" algn="ctr">
              <a:lnSpc>
                <a:spcPct val="100000"/>
              </a:lnSpc>
              <a:spcBef>
                <a:spcPts val="700"/>
              </a:spcBef>
              <a:buSzTx/>
              <a:buFontTx/>
              <a:buNone/>
              <a:defRPr sz="3200">
                <a:solidFill>
                  <a:srgbClr val="888888"/>
                </a:solidFill>
                <a:latin typeface="+mj-lt"/>
                <a:ea typeface="+mj-ea"/>
                <a:cs typeface="+mj-cs"/>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479" name="Slide Number"/>
          <p:cNvSpPr txBox="1"/>
          <p:nvPr>
            <p:ph type="sldNum" sz="quarter" idx="2"/>
          </p:nvPr>
        </p:nvSpPr>
        <p:spPr>
          <a:xfrm>
            <a:off x="11323776" y="6414761"/>
            <a:ext cx="258624" cy="248306"/>
          </a:xfrm>
          <a:prstGeom prst="rect">
            <a:avLst/>
          </a:prstGeom>
        </p:spPr>
        <p:txBody>
          <a:bodyPr/>
          <a:lstStyle>
            <a:lvl1pPr>
              <a:defRPr sz="1200">
                <a:solidFill>
                  <a:srgbClr val="898989"/>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486" name="Title Text"/>
          <p:cNvSpPr txBox="1"/>
          <p:nvPr>
            <p:ph type="title"/>
          </p:nvPr>
        </p:nvSpPr>
        <p:spPr>
          <a:xfrm>
            <a:off x="609600" y="274638"/>
            <a:ext cx="10972800" cy="1143001"/>
          </a:xfrm>
          <a:prstGeom prst="rect">
            <a:avLst/>
          </a:prstGeom>
        </p:spPr>
        <p:txBody>
          <a:bodyPr/>
          <a:lstStyle>
            <a:lvl1pPr>
              <a:lnSpc>
                <a:spcPct val="100000"/>
              </a:lnSpc>
              <a:defRPr b="0" cap="none" sz="4400">
                <a:solidFill>
                  <a:srgbClr val="000000"/>
                </a:solidFill>
                <a:latin typeface="+mj-lt"/>
                <a:ea typeface="+mj-ea"/>
                <a:cs typeface="+mj-cs"/>
                <a:sym typeface="Calibri"/>
              </a:defRPr>
            </a:lvl1pPr>
          </a:lstStyle>
          <a:p>
            <a:pPr>
              <a:defRPr>
                <a:effectLst/>
              </a:defRPr>
            </a:pPr>
            <a:r>
              <a:t>Title Text</a:t>
            </a:r>
          </a:p>
        </p:txBody>
      </p:sp>
      <p:sp>
        <p:nvSpPr>
          <p:cNvPr id="487" name="Body Level One…"/>
          <p:cNvSpPr txBox="1"/>
          <p:nvPr>
            <p:ph type="body" idx="1"/>
          </p:nvPr>
        </p:nvSpPr>
        <p:spPr>
          <a:xfrm>
            <a:off x="609600" y="1600200"/>
            <a:ext cx="10972800" cy="4525964"/>
          </a:xfrm>
          <a:prstGeom prst="rect">
            <a:avLst/>
          </a:prstGeom>
        </p:spPr>
        <p:txBody>
          <a:bodyPr/>
          <a:lstStyle>
            <a:lvl1pPr marL="342900" indent="-342900">
              <a:lnSpc>
                <a:spcPct val="100000"/>
              </a:lnSpc>
              <a:spcBef>
                <a:spcPts val="700"/>
              </a:spcBef>
              <a:defRPr sz="3200">
                <a:solidFill>
                  <a:srgbClr val="000000"/>
                </a:solidFill>
                <a:latin typeface="+mj-lt"/>
                <a:ea typeface="+mj-ea"/>
                <a:cs typeface="+mj-cs"/>
                <a:sym typeface="Calibri"/>
              </a:defRPr>
            </a:lvl1pPr>
            <a:lvl2pPr marL="783771" indent="-326571">
              <a:lnSpc>
                <a:spcPct val="100000"/>
              </a:lnSpc>
              <a:spcBef>
                <a:spcPts val="700"/>
              </a:spcBef>
              <a:buChar char="–"/>
              <a:defRPr sz="3200">
                <a:solidFill>
                  <a:srgbClr val="000000"/>
                </a:solidFill>
                <a:latin typeface="+mj-lt"/>
                <a:ea typeface="+mj-ea"/>
                <a:cs typeface="+mj-cs"/>
                <a:sym typeface="Calibri"/>
              </a:defRPr>
            </a:lvl2pPr>
            <a:lvl3pPr marL="1219200" indent="-304800">
              <a:lnSpc>
                <a:spcPct val="100000"/>
              </a:lnSpc>
              <a:spcBef>
                <a:spcPts val="700"/>
              </a:spcBef>
              <a:defRPr sz="3200">
                <a:solidFill>
                  <a:srgbClr val="000000"/>
                </a:solidFill>
                <a:latin typeface="+mj-lt"/>
                <a:ea typeface="+mj-ea"/>
                <a:cs typeface="+mj-cs"/>
                <a:sym typeface="Calibri"/>
              </a:defRPr>
            </a:lvl3pPr>
            <a:lvl4pPr marL="1737360" indent="-365760">
              <a:lnSpc>
                <a:spcPct val="100000"/>
              </a:lnSpc>
              <a:spcBef>
                <a:spcPts val="700"/>
              </a:spcBef>
              <a:buChar char="–"/>
              <a:defRPr sz="3200">
                <a:solidFill>
                  <a:srgbClr val="000000"/>
                </a:solidFill>
                <a:latin typeface="+mj-lt"/>
                <a:ea typeface="+mj-ea"/>
                <a:cs typeface="+mj-cs"/>
                <a:sym typeface="Calibri"/>
              </a:defRPr>
            </a:lvl4pPr>
            <a:lvl5pPr marL="2194560" indent="-365760">
              <a:lnSpc>
                <a:spcPct val="100000"/>
              </a:lnSpc>
              <a:spcBef>
                <a:spcPts val="700"/>
              </a:spcBef>
              <a:buChar char="»"/>
              <a:defRPr sz="3200">
                <a:solidFill>
                  <a:srgbClr val="000000"/>
                </a:solidFill>
                <a:latin typeface="+mj-lt"/>
                <a:ea typeface="+mj-ea"/>
                <a:cs typeface="+mj-cs"/>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488" name="Slide Number"/>
          <p:cNvSpPr txBox="1"/>
          <p:nvPr>
            <p:ph type="sldNum" sz="quarter" idx="2"/>
          </p:nvPr>
        </p:nvSpPr>
        <p:spPr>
          <a:xfrm>
            <a:off x="11323776" y="6414761"/>
            <a:ext cx="258624" cy="248306"/>
          </a:xfrm>
          <a:prstGeom prst="rect">
            <a:avLst/>
          </a:prstGeom>
        </p:spPr>
        <p:txBody>
          <a:bodyPr/>
          <a:lstStyle>
            <a:lvl1pPr>
              <a:defRPr sz="1200">
                <a:solidFill>
                  <a:srgbClr val="898989"/>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solidFill>
          <a:srgbClr val="FFFFFF"/>
        </a:solidFill>
      </p:bgPr>
    </p:bg>
    <p:spTree>
      <p:nvGrpSpPr>
        <p:cNvPr id="1" name=""/>
        <p:cNvGrpSpPr/>
        <p:nvPr/>
      </p:nvGrpSpPr>
      <p:grpSpPr>
        <a:xfrm>
          <a:off x="0" y="0"/>
          <a:ext cx="0" cy="0"/>
          <a:chOff x="0" y="0"/>
          <a:chExt cx="0" cy="0"/>
        </a:xfrm>
      </p:grpSpPr>
      <p:sp>
        <p:nvSpPr>
          <p:cNvPr id="495" name="Title Text"/>
          <p:cNvSpPr txBox="1"/>
          <p:nvPr>
            <p:ph type="title"/>
          </p:nvPr>
        </p:nvSpPr>
        <p:spPr>
          <a:xfrm>
            <a:off x="963084" y="4406901"/>
            <a:ext cx="10363201" cy="1362076"/>
          </a:xfrm>
          <a:prstGeom prst="rect">
            <a:avLst/>
          </a:prstGeom>
        </p:spPr>
        <p:txBody>
          <a:bodyPr anchor="t"/>
          <a:lstStyle>
            <a:lvl1pPr algn="l">
              <a:lnSpc>
                <a:spcPct val="100000"/>
              </a:lnSpc>
              <a:defRPr sz="4000">
                <a:solidFill>
                  <a:srgbClr val="000000"/>
                </a:solidFill>
                <a:latin typeface="+mj-lt"/>
                <a:ea typeface="+mj-ea"/>
                <a:cs typeface="+mj-cs"/>
                <a:sym typeface="Calibri"/>
              </a:defRPr>
            </a:lvl1pPr>
          </a:lstStyle>
          <a:p>
            <a:pPr>
              <a:defRPr>
                <a:effectLst/>
              </a:defRPr>
            </a:pPr>
            <a:r>
              <a:t>Title Text</a:t>
            </a:r>
          </a:p>
        </p:txBody>
      </p:sp>
      <p:sp>
        <p:nvSpPr>
          <p:cNvPr id="496" name="Body Level One…"/>
          <p:cNvSpPr txBox="1"/>
          <p:nvPr>
            <p:ph type="body" sz="quarter" idx="1"/>
          </p:nvPr>
        </p:nvSpPr>
        <p:spPr>
          <a:xfrm>
            <a:off x="963084" y="2906713"/>
            <a:ext cx="10363201" cy="1500188"/>
          </a:xfrm>
          <a:prstGeom prst="rect">
            <a:avLst/>
          </a:prstGeom>
        </p:spPr>
        <p:txBody>
          <a:bodyPr anchor="b"/>
          <a:lstStyle>
            <a:lvl1pPr marL="0" indent="0">
              <a:lnSpc>
                <a:spcPct val="100000"/>
              </a:lnSpc>
              <a:spcBef>
                <a:spcPts val="400"/>
              </a:spcBef>
              <a:buSzTx/>
              <a:buFontTx/>
              <a:buNone/>
              <a:defRPr>
                <a:solidFill>
                  <a:srgbClr val="888888"/>
                </a:solidFill>
                <a:latin typeface="+mj-lt"/>
                <a:ea typeface="+mj-ea"/>
                <a:cs typeface="+mj-cs"/>
                <a:sym typeface="Calibri"/>
              </a:defRPr>
            </a:lvl1pPr>
            <a:lvl2pPr marL="0" indent="457200">
              <a:lnSpc>
                <a:spcPct val="100000"/>
              </a:lnSpc>
              <a:spcBef>
                <a:spcPts val="400"/>
              </a:spcBef>
              <a:buSzTx/>
              <a:buFontTx/>
              <a:buNone/>
              <a:defRPr>
                <a:solidFill>
                  <a:srgbClr val="888888"/>
                </a:solidFill>
                <a:latin typeface="+mj-lt"/>
                <a:ea typeface="+mj-ea"/>
                <a:cs typeface="+mj-cs"/>
                <a:sym typeface="Calibri"/>
              </a:defRPr>
            </a:lvl2pPr>
            <a:lvl3pPr marL="0" indent="914400">
              <a:lnSpc>
                <a:spcPct val="100000"/>
              </a:lnSpc>
              <a:spcBef>
                <a:spcPts val="400"/>
              </a:spcBef>
              <a:buSzTx/>
              <a:buFontTx/>
              <a:buNone/>
              <a:defRPr>
                <a:solidFill>
                  <a:srgbClr val="888888"/>
                </a:solidFill>
                <a:latin typeface="+mj-lt"/>
                <a:ea typeface="+mj-ea"/>
                <a:cs typeface="+mj-cs"/>
                <a:sym typeface="Calibri"/>
              </a:defRPr>
            </a:lvl3pPr>
            <a:lvl4pPr marL="0" indent="1371600">
              <a:lnSpc>
                <a:spcPct val="100000"/>
              </a:lnSpc>
              <a:spcBef>
                <a:spcPts val="400"/>
              </a:spcBef>
              <a:buSzTx/>
              <a:buFontTx/>
              <a:buNone/>
              <a:defRPr>
                <a:solidFill>
                  <a:srgbClr val="888888"/>
                </a:solidFill>
                <a:latin typeface="+mj-lt"/>
                <a:ea typeface="+mj-ea"/>
                <a:cs typeface="+mj-cs"/>
                <a:sym typeface="Calibri"/>
              </a:defRPr>
            </a:lvl4pPr>
            <a:lvl5pPr marL="0" indent="1828800">
              <a:lnSpc>
                <a:spcPct val="100000"/>
              </a:lnSpc>
              <a:spcBef>
                <a:spcPts val="400"/>
              </a:spcBef>
              <a:buSzTx/>
              <a:buFontTx/>
              <a:buNone/>
              <a:defRPr>
                <a:solidFill>
                  <a:srgbClr val="888888"/>
                </a:solidFill>
                <a:latin typeface="+mj-lt"/>
                <a:ea typeface="+mj-ea"/>
                <a:cs typeface="+mj-cs"/>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497" name="Slide Number"/>
          <p:cNvSpPr txBox="1"/>
          <p:nvPr>
            <p:ph type="sldNum" sz="quarter" idx="2"/>
          </p:nvPr>
        </p:nvSpPr>
        <p:spPr>
          <a:xfrm>
            <a:off x="11323776" y="6414761"/>
            <a:ext cx="258624" cy="248306"/>
          </a:xfrm>
          <a:prstGeom prst="rect">
            <a:avLst/>
          </a:prstGeom>
        </p:spPr>
        <p:txBody>
          <a:bodyPr/>
          <a:lstStyle>
            <a:lvl1pPr>
              <a:defRPr sz="1200">
                <a:solidFill>
                  <a:srgbClr val="898989"/>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bg>
      <p:bgPr>
        <a:solidFill>
          <a:srgbClr val="FFFFFF"/>
        </a:solidFill>
      </p:bgPr>
    </p:bg>
    <p:spTree>
      <p:nvGrpSpPr>
        <p:cNvPr id="1" name=""/>
        <p:cNvGrpSpPr/>
        <p:nvPr/>
      </p:nvGrpSpPr>
      <p:grpSpPr>
        <a:xfrm>
          <a:off x="0" y="0"/>
          <a:ext cx="0" cy="0"/>
          <a:chOff x="0" y="0"/>
          <a:chExt cx="0" cy="0"/>
        </a:xfrm>
      </p:grpSpPr>
      <p:sp>
        <p:nvSpPr>
          <p:cNvPr id="504" name="Title Text"/>
          <p:cNvSpPr txBox="1"/>
          <p:nvPr>
            <p:ph type="title"/>
          </p:nvPr>
        </p:nvSpPr>
        <p:spPr>
          <a:xfrm>
            <a:off x="609600" y="274638"/>
            <a:ext cx="10972800" cy="1143001"/>
          </a:xfrm>
          <a:prstGeom prst="rect">
            <a:avLst/>
          </a:prstGeom>
        </p:spPr>
        <p:txBody>
          <a:bodyPr/>
          <a:lstStyle>
            <a:lvl1pPr>
              <a:lnSpc>
                <a:spcPct val="100000"/>
              </a:lnSpc>
              <a:defRPr b="0" cap="none" sz="4400">
                <a:solidFill>
                  <a:srgbClr val="000000"/>
                </a:solidFill>
                <a:latin typeface="+mj-lt"/>
                <a:ea typeface="+mj-ea"/>
                <a:cs typeface="+mj-cs"/>
                <a:sym typeface="Calibri"/>
              </a:defRPr>
            </a:lvl1pPr>
          </a:lstStyle>
          <a:p>
            <a:pPr>
              <a:defRPr>
                <a:effectLst/>
              </a:defRPr>
            </a:pPr>
            <a:r>
              <a:t>Title Text</a:t>
            </a:r>
          </a:p>
        </p:txBody>
      </p:sp>
      <p:sp>
        <p:nvSpPr>
          <p:cNvPr id="505" name="Body Level One…"/>
          <p:cNvSpPr txBox="1"/>
          <p:nvPr>
            <p:ph type="body" sz="half" idx="1"/>
          </p:nvPr>
        </p:nvSpPr>
        <p:spPr>
          <a:xfrm>
            <a:off x="609600" y="1600200"/>
            <a:ext cx="5384800" cy="4525964"/>
          </a:xfrm>
          <a:prstGeom prst="rect">
            <a:avLst/>
          </a:prstGeom>
        </p:spPr>
        <p:txBody>
          <a:bodyPr/>
          <a:lstStyle>
            <a:lvl1pPr marL="342900" indent="-342900">
              <a:lnSpc>
                <a:spcPct val="100000"/>
              </a:lnSpc>
              <a:spcBef>
                <a:spcPts val="600"/>
              </a:spcBef>
              <a:defRPr sz="2800">
                <a:solidFill>
                  <a:srgbClr val="000000"/>
                </a:solidFill>
                <a:latin typeface="+mj-lt"/>
                <a:ea typeface="+mj-ea"/>
                <a:cs typeface="+mj-cs"/>
                <a:sym typeface="Calibri"/>
              </a:defRPr>
            </a:lvl1pPr>
            <a:lvl2pPr marL="790575" indent="-333375">
              <a:lnSpc>
                <a:spcPct val="100000"/>
              </a:lnSpc>
              <a:spcBef>
                <a:spcPts val="600"/>
              </a:spcBef>
              <a:buChar char="–"/>
              <a:defRPr sz="2800">
                <a:solidFill>
                  <a:srgbClr val="000000"/>
                </a:solidFill>
                <a:latin typeface="+mj-lt"/>
                <a:ea typeface="+mj-ea"/>
                <a:cs typeface="+mj-cs"/>
                <a:sym typeface="Calibri"/>
              </a:defRPr>
            </a:lvl2pPr>
            <a:lvl3pPr marL="1234439" indent="-320039">
              <a:lnSpc>
                <a:spcPct val="100000"/>
              </a:lnSpc>
              <a:spcBef>
                <a:spcPts val="600"/>
              </a:spcBef>
              <a:defRPr sz="2800">
                <a:solidFill>
                  <a:srgbClr val="000000"/>
                </a:solidFill>
                <a:latin typeface="+mj-lt"/>
                <a:ea typeface="+mj-ea"/>
                <a:cs typeface="+mj-cs"/>
                <a:sym typeface="Calibri"/>
              </a:defRPr>
            </a:lvl3pPr>
            <a:lvl4pPr marL="1727200" indent="-355600">
              <a:lnSpc>
                <a:spcPct val="100000"/>
              </a:lnSpc>
              <a:spcBef>
                <a:spcPts val="600"/>
              </a:spcBef>
              <a:buChar char="–"/>
              <a:defRPr sz="2800">
                <a:solidFill>
                  <a:srgbClr val="000000"/>
                </a:solidFill>
                <a:latin typeface="+mj-lt"/>
                <a:ea typeface="+mj-ea"/>
                <a:cs typeface="+mj-cs"/>
                <a:sym typeface="Calibri"/>
              </a:defRPr>
            </a:lvl4pPr>
            <a:lvl5pPr marL="2184400" indent="-355600">
              <a:lnSpc>
                <a:spcPct val="100000"/>
              </a:lnSpc>
              <a:spcBef>
                <a:spcPts val="600"/>
              </a:spcBef>
              <a:buChar char="»"/>
              <a:defRPr sz="2800">
                <a:solidFill>
                  <a:srgbClr val="000000"/>
                </a:solidFill>
                <a:latin typeface="+mj-lt"/>
                <a:ea typeface="+mj-ea"/>
                <a:cs typeface="+mj-cs"/>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506" name="Slide Number"/>
          <p:cNvSpPr txBox="1"/>
          <p:nvPr>
            <p:ph type="sldNum" sz="quarter" idx="2"/>
          </p:nvPr>
        </p:nvSpPr>
        <p:spPr>
          <a:xfrm>
            <a:off x="11323776" y="6414761"/>
            <a:ext cx="258624" cy="248306"/>
          </a:xfrm>
          <a:prstGeom prst="rect">
            <a:avLst/>
          </a:prstGeom>
        </p:spPr>
        <p:txBody>
          <a:bodyPr/>
          <a:lstStyle>
            <a:lvl1pPr>
              <a:defRPr sz="1200">
                <a:solidFill>
                  <a:srgbClr val="898989"/>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bg>
      <p:bgPr>
        <a:solidFill>
          <a:srgbClr val="FFFFFF"/>
        </a:solidFill>
      </p:bgPr>
    </p:bg>
    <p:spTree>
      <p:nvGrpSpPr>
        <p:cNvPr id="1" name=""/>
        <p:cNvGrpSpPr/>
        <p:nvPr/>
      </p:nvGrpSpPr>
      <p:grpSpPr>
        <a:xfrm>
          <a:off x="0" y="0"/>
          <a:ext cx="0" cy="0"/>
          <a:chOff x="0" y="0"/>
          <a:chExt cx="0" cy="0"/>
        </a:xfrm>
      </p:grpSpPr>
      <p:sp>
        <p:nvSpPr>
          <p:cNvPr id="513" name="Title Text"/>
          <p:cNvSpPr txBox="1"/>
          <p:nvPr>
            <p:ph type="title"/>
          </p:nvPr>
        </p:nvSpPr>
        <p:spPr>
          <a:xfrm>
            <a:off x="609600" y="274638"/>
            <a:ext cx="10972800" cy="1143001"/>
          </a:xfrm>
          <a:prstGeom prst="rect">
            <a:avLst/>
          </a:prstGeom>
        </p:spPr>
        <p:txBody>
          <a:bodyPr/>
          <a:lstStyle>
            <a:lvl1pPr>
              <a:lnSpc>
                <a:spcPct val="100000"/>
              </a:lnSpc>
              <a:defRPr b="0" cap="none" sz="4400">
                <a:solidFill>
                  <a:srgbClr val="000000"/>
                </a:solidFill>
                <a:latin typeface="+mj-lt"/>
                <a:ea typeface="+mj-ea"/>
                <a:cs typeface="+mj-cs"/>
                <a:sym typeface="Calibri"/>
              </a:defRPr>
            </a:lvl1pPr>
          </a:lstStyle>
          <a:p>
            <a:pPr>
              <a:defRPr>
                <a:effectLst/>
              </a:defRPr>
            </a:pPr>
            <a:r>
              <a:t>Title Text</a:t>
            </a:r>
          </a:p>
        </p:txBody>
      </p:sp>
      <p:sp>
        <p:nvSpPr>
          <p:cNvPr id="514" name="Body Level One…"/>
          <p:cNvSpPr txBox="1"/>
          <p:nvPr>
            <p:ph type="body" sz="quarter" idx="1"/>
          </p:nvPr>
        </p:nvSpPr>
        <p:spPr>
          <a:xfrm>
            <a:off x="609600" y="1535112"/>
            <a:ext cx="5386917" cy="639763"/>
          </a:xfrm>
          <a:prstGeom prst="rect">
            <a:avLst/>
          </a:prstGeom>
        </p:spPr>
        <p:txBody>
          <a:bodyPr anchor="b"/>
          <a:lstStyle>
            <a:lvl1pPr marL="0" indent="0">
              <a:lnSpc>
                <a:spcPct val="100000"/>
              </a:lnSpc>
              <a:spcBef>
                <a:spcPts val="500"/>
              </a:spcBef>
              <a:buSzTx/>
              <a:buFontTx/>
              <a:buNone/>
              <a:defRPr b="1" sz="2400">
                <a:solidFill>
                  <a:srgbClr val="000000"/>
                </a:solidFill>
                <a:latin typeface="+mj-lt"/>
                <a:ea typeface="+mj-ea"/>
                <a:cs typeface="+mj-cs"/>
                <a:sym typeface="Calibri"/>
              </a:defRPr>
            </a:lvl1pPr>
            <a:lvl2pPr marL="0" indent="457200">
              <a:lnSpc>
                <a:spcPct val="100000"/>
              </a:lnSpc>
              <a:spcBef>
                <a:spcPts val="500"/>
              </a:spcBef>
              <a:buSzTx/>
              <a:buFontTx/>
              <a:buNone/>
              <a:defRPr b="1" sz="2400">
                <a:solidFill>
                  <a:srgbClr val="000000"/>
                </a:solidFill>
                <a:latin typeface="+mj-lt"/>
                <a:ea typeface="+mj-ea"/>
                <a:cs typeface="+mj-cs"/>
                <a:sym typeface="Calibri"/>
              </a:defRPr>
            </a:lvl2pPr>
            <a:lvl3pPr marL="0" indent="914400">
              <a:lnSpc>
                <a:spcPct val="100000"/>
              </a:lnSpc>
              <a:spcBef>
                <a:spcPts val="500"/>
              </a:spcBef>
              <a:buSzTx/>
              <a:buFontTx/>
              <a:buNone/>
              <a:defRPr b="1" sz="2400">
                <a:solidFill>
                  <a:srgbClr val="000000"/>
                </a:solidFill>
                <a:latin typeface="+mj-lt"/>
                <a:ea typeface="+mj-ea"/>
                <a:cs typeface="+mj-cs"/>
                <a:sym typeface="Calibri"/>
              </a:defRPr>
            </a:lvl3pPr>
            <a:lvl4pPr marL="0" indent="1371600">
              <a:lnSpc>
                <a:spcPct val="100000"/>
              </a:lnSpc>
              <a:spcBef>
                <a:spcPts val="500"/>
              </a:spcBef>
              <a:buSzTx/>
              <a:buFontTx/>
              <a:buNone/>
              <a:defRPr b="1" sz="2400">
                <a:solidFill>
                  <a:srgbClr val="000000"/>
                </a:solidFill>
                <a:latin typeface="+mj-lt"/>
                <a:ea typeface="+mj-ea"/>
                <a:cs typeface="+mj-cs"/>
                <a:sym typeface="Calibri"/>
              </a:defRPr>
            </a:lvl4pPr>
            <a:lvl5pPr marL="0" indent="1828800">
              <a:lnSpc>
                <a:spcPct val="100000"/>
              </a:lnSpc>
              <a:spcBef>
                <a:spcPts val="500"/>
              </a:spcBef>
              <a:buSzTx/>
              <a:buFontTx/>
              <a:buNone/>
              <a:defRPr b="1" sz="2400">
                <a:solidFill>
                  <a:srgbClr val="000000"/>
                </a:solidFill>
                <a:latin typeface="+mj-lt"/>
                <a:ea typeface="+mj-ea"/>
                <a:cs typeface="+mj-cs"/>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515" name="Text Placeholder 4"/>
          <p:cNvSpPr/>
          <p:nvPr>
            <p:ph type="body" sz="quarter" idx="21"/>
          </p:nvPr>
        </p:nvSpPr>
        <p:spPr>
          <a:xfrm>
            <a:off x="6193368" y="1535112"/>
            <a:ext cx="5389034" cy="639763"/>
          </a:xfrm>
          <a:prstGeom prst="rect">
            <a:avLst/>
          </a:prstGeom>
        </p:spPr>
        <p:txBody>
          <a:bodyPr anchor="b"/>
          <a:lstStyle/>
          <a:p>
            <a:pPr marL="0" indent="0">
              <a:lnSpc>
                <a:spcPct val="100000"/>
              </a:lnSpc>
              <a:spcBef>
                <a:spcPts val="500"/>
              </a:spcBef>
              <a:buSzTx/>
              <a:buFontTx/>
              <a:buNone/>
              <a:defRPr b="1" sz="2400">
                <a:solidFill>
                  <a:srgbClr val="000000"/>
                </a:solidFill>
                <a:effectLst/>
                <a:latin typeface="+mj-lt"/>
                <a:ea typeface="+mj-ea"/>
                <a:cs typeface="+mj-cs"/>
                <a:sym typeface="Calibri"/>
              </a:defRPr>
            </a:pPr>
          </a:p>
        </p:txBody>
      </p:sp>
      <p:sp>
        <p:nvSpPr>
          <p:cNvPr id="516" name="Slide Number"/>
          <p:cNvSpPr txBox="1"/>
          <p:nvPr>
            <p:ph type="sldNum" sz="quarter" idx="2"/>
          </p:nvPr>
        </p:nvSpPr>
        <p:spPr>
          <a:xfrm>
            <a:off x="11323776" y="6414761"/>
            <a:ext cx="258624" cy="248306"/>
          </a:xfrm>
          <a:prstGeom prst="rect">
            <a:avLst/>
          </a:prstGeom>
        </p:spPr>
        <p:txBody>
          <a:bodyPr/>
          <a:lstStyle>
            <a:lvl1pPr>
              <a:defRPr sz="1200">
                <a:solidFill>
                  <a:srgbClr val="898989"/>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bg>
      <p:bgPr>
        <a:solidFill>
          <a:srgbClr val="FFFFFF"/>
        </a:solidFill>
      </p:bgPr>
    </p:bg>
    <p:spTree>
      <p:nvGrpSpPr>
        <p:cNvPr id="1" name=""/>
        <p:cNvGrpSpPr/>
        <p:nvPr/>
      </p:nvGrpSpPr>
      <p:grpSpPr>
        <a:xfrm>
          <a:off x="0" y="0"/>
          <a:ext cx="0" cy="0"/>
          <a:chOff x="0" y="0"/>
          <a:chExt cx="0" cy="0"/>
        </a:xfrm>
      </p:grpSpPr>
      <p:sp>
        <p:nvSpPr>
          <p:cNvPr id="523" name="Title Text"/>
          <p:cNvSpPr txBox="1"/>
          <p:nvPr>
            <p:ph type="title"/>
          </p:nvPr>
        </p:nvSpPr>
        <p:spPr>
          <a:xfrm>
            <a:off x="609600" y="274638"/>
            <a:ext cx="10972800" cy="1143001"/>
          </a:xfrm>
          <a:prstGeom prst="rect">
            <a:avLst/>
          </a:prstGeom>
        </p:spPr>
        <p:txBody>
          <a:bodyPr/>
          <a:lstStyle>
            <a:lvl1pPr>
              <a:lnSpc>
                <a:spcPct val="100000"/>
              </a:lnSpc>
              <a:defRPr b="0" cap="none" sz="4400">
                <a:solidFill>
                  <a:srgbClr val="000000"/>
                </a:solidFill>
                <a:latin typeface="+mj-lt"/>
                <a:ea typeface="+mj-ea"/>
                <a:cs typeface="+mj-cs"/>
                <a:sym typeface="Calibri"/>
              </a:defRPr>
            </a:lvl1pPr>
          </a:lstStyle>
          <a:p>
            <a:pPr>
              <a:defRPr>
                <a:effectLst/>
              </a:defRPr>
            </a:pPr>
            <a:r>
              <a:t>Title Text</a:t>
            </a:r>
          </a:p>
        </p:txBody>
      </p:sp>
      <p:sp>
        <p:nvSpPr>
          <p:cNvPr id="524" name="Slide Number"/>
          <p:cNvSpPr txBox="1"/>
          <p:nvPr>
            <p:ph type="sldNum" sz="quarter" idx="2"/>
          </p:nvPr>
        </p:nvSpPr>
        <p:spPr>
          <a:xfrm>
            <a:off x="11323776" y="6414761"/>
            <a:ext cx="258624" cy="248306"/>
          </a:xfrm>
          <a:prstGeom prst="rect">
            <a:avLst/>
          </a:prstGeom>
        </p:spPr>
        <p:txBody>
          <a:bodyPr/>
          <a:lstStyle>
            <a:lvl1pPr>
              <a:defRPr sz="1200">
                <a:solidFill>
                  <a:srgbClr val="898989"/>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bg>
      <p:bgPr>
        <a:solidFill>
          <a:srgbClr val="FFFFFF"/>
        </a:solidFill>
      </p:bgPr>
    </p:bg>
    <p:spTree>
      <p:nvGrpSpPr>
        <p:cNvPr id="1" name=""/>
        <p:cNvGrpSpPr/>
        <p:nvPr/>
      </p:nvGrpSpPr>
      <p:grpSpPr>
        <a:xfrm>
          <a:off x="0" y="0"/>
          <a:ext cx="0" cy="0"/>
          <a:chOff x="0" y="0"/>
          <a:chExt cx="0" cy="0"/>
        </a:xfrm>
      </p:grpSpPr>
      <p:sp>
        <p:nvSpPr>
          <p:cNvPr id="531" name="Slide Number"/>
          <p:cNvSpPr txBox="1"/>
          <p:nvPr>
            <p:ph type="sldNum" sz="quarter" idx="2"/>
          </p:nvPr>
        </p:nvSpPr>
        <p:spPr>
          <a:xfrm>
            <a:off x="11323776" y="6414761"/>
            <a:ext cx="258624" cy="248306"/>
          </a:xfrm>
          <a:prstGeom prst="rect">
            <a:avLst/>
          </a:prstGeom>
        </p:spPr>
        <p:txBody>
          <a:bodyPr/>
          <a:lstStyle>
            <a:lvl1pPr>
              <a:defRPr sz="1200">
                <a:solidFill>
                  <a:srgbClr val="898989"/>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38" name="Title Text"/>
          <p:cNvSpPr txBox="1"/>
          <p:nvPr>
            <p:ph type="title"/>
          </p:nvPr>
        </p:nvSpPr>
        <p:spPr>
          <a:xfrm>
            <a:off x="1229243" y="657226"/>
            <a:ext cx="9733514" cy="2852737"/>
          </a:xfrm>
          <a:prstGeom prst="rect">
            <a:avLst/>
          </a:prstGeom>
        </p:spPr>
        <p:txBody>
          <a:bodyPr anchor="b"/>
          <a:lstStyle/>
          <a:p>
            <a:pPr/>
            <a:r>
              <a:t>Title Text</a:t>
            </a:r>
          </a:p>
        </p:txBody>
      </p:sp>
      <p:sp>
        <p:nvSpPr>
          <p:cNvPr id="39" name="Body Level One…"/>
          <p:cNvSpPr txBox="1"/>
          <p:nvPr>
            <p:ph type="body" sz="quarter" idx="1"/>
          </p:nvPr>
        </p:nvSpPr>
        <p:spPr>
          <a:xfrm>
            <a:off x="1229243" y="3602037"/>
            <a:ext cx="9733514" cy="1500188"/>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bg>
      <p:bgPr>
        <a:solidFill>
          <a:srgbClr val="FFFFFF"/>
        </a:solidFill>
      </p:bgPr>
    </p:bg>
    <p:spTree>
      <p:nvGrpSpPr>
        <p:cNvPr id="1" name=""/>
        <p:cNvGrpSpPr/>
        <p:nvPr/>
      </p:nvGrpSpPr>
      <p:grpSpPr>
        <a:xfrm>
          <a:off x="0" y="0"/>
          <a:ext cx="0" cy="0"/>
          <a:chOff x="0" y="0"/>
          <a:chExt cx="0" cy="0"/>
        </a:xfrm>
      </p:grpSpPr>
      <p:sp>
        <p:nvSpPr>
          <p:cNvPr id="538" name="Title Text"/>
          <p:cNvSpPr txBox="1"/>
          <p:nvPr>
            <p:ph type="title"/>
          </p:nvPr>
        </p:nvSpPr>
        <p:spPr>
          <a:xfrm>
            <a:off x="609601" y="273050"/>
            <a:ext cx="4011084" cy="1162050"/>
          </a:xfrm>
          <a:prstGeom prst="rect">
            <a:avLst/>
          </a:prstGeom>
        </p:spPr>
        <p:txBody>
          <a:bodyPr anchor="b"/>
          <a:lstStyle>
            <a:lvl1pPr algn="l">
              <a:lnSpc>
                <a:spcPct val="100000"/>
              </a:lnSpc>
              <a:defRPr cap="none" sz="2000">
                <a:solidFill>
                  <a:srgbClr val="000000"/>
                </a:solidFill>
                <a:latin typeface="+mj-lt"/>
                <a:ea typeface="+mj-ea"/>
                <a:cs typeface="+mj-cs"/>
                <a:sym typeface="Calibri"/>
              </a:defRPr>
            </a:lvl1pPr>
          </a:lstStyle>
          <a:p>
            <a:pPr>
              <a:defRPr>
                <a:effectLst/>
              </a:defRPr>
            </a:pPr>
            <a:r>
              <a:t>Title Text</a:t>
            </a:r>
          </a:p>
        </p:txBody>
      </p:sp>
      <p:sp>
        <p:nvSpPr>
          <p:cNvPr id="539" name="Body Level One…"/>
          <p:cNvSpPr txBox="1"/>
          <p:nvPr>
            <p:ph type="body" idx="1"/>
          </p:nvPr>
        </p:nvSpPr>
        <p:spPr>
          <a:xfrm>
            <a:off x="4766733" y="273050"/>
            <a:ext cx="6815667" cy="5853114"/>
          </a:xfrm>
          <a:prstGeom prst="rect">
            <a:avLst/>
          </a:prstGeom>
        </p:spPr>
        <p:txBody>
          <a:bodyPr/>
          <a:lstStyle>
            <a:lvl1pPr marL="342900" indent="-342900">
              <a:lnSpc>
                <a:spcPct val="100000"/>
              </a:lnSpc>
              <a:spcBef>
                <a:spcPts val="700"/>
              </a:spcBef>
              <a:defRPr sz="3200">
                <a:solidFill>
                  <a:srgbClr val="000000"/>
                </a:solidFill>
                <a:latin typeface="+mj-lt"/>
                <a:ea typeface="+mj-ea"/>
                <a:cs typeface="+mj-cs"/>
                <a:sym typeface="Calibri"/>
              </a:defRPr>
            </a:lvl1pPr>
            <a:lvl2pPr marL="783771" indent="-326571">
              <a:lnSpc>
                <a:spcPct val="100000"/>
              </a:lnSpc>
              <a:spcBef>
                <a:spcPts val="700"/>
              </a:spcBef>
              <a:buChar char="–"/>
              <a:defRPr sz="3200">
                <a:solidFill>
                  <a:srgbClr val="000000"/>
                </a:solidFill>
                <a:latin typeface="+mj-lt"/>
                <a:ea typeface="+mj-ea"/>
                <a:cs typeface="+mj-cs"/>
                <a:sym typeface="Calibri"/>
              </a:defRPr>
            </a:lvl2pPr>
            <a:lvl3pPr marL="1219200" indent="-304800">
              <a:lnSpc>
                <a:spcPct val="100000"/>
              </a:lnSpc>
              <a:spcBef>
                <a:spcPts val="700"/>
              </a:spcBef>
              <a:defRPr sz="3200">
                <a:solidFill>
                  <a:srgbClr val="000000"/>
                </a:solidFill>
                <a:latin typeface="+mj-lt"/>
                <a:ea typeface="+mj-ea"/>
                <a:cs typeface="+mj-cs"/>
                <a:sym typeface="Calibri"/>
              </a:defRPr>
            </a:lvl3pPr>
            <a:lvl4pPr marL="1737360" indent="-365760">
              <a:lnSpc>
                <a:spcPct val="100000"/>
              </a:lnSpc>
              <a:spcBef>
                <a:spcPts val="700"/>
              </a:spcBef>
              <a:buChar char="–"/>
              <a:defRPr sz="3200">
                <a:solidFill>
                  <a:srgbClr val="000000"/>
                </a:solidFill>
                <a:latin typeface="+mj-lt"/>
                <a:ea typeface="+mj-ea"/>
                <a:cs typeface="+mj-cs"/>
                <a:sym typeface="Calibri"/>
              </a:defRPr>
            </a:lvl4pPr>
            <a:lvl5pPr marL="2194560" indent="-365760">
              <a:lnSpc>
                <a:spcPct val="100000"/>
              </a:lnSpc>
              <a:spcBef>
                <a:spcPts val="700"/>
              </a:spcBef>
              <a:buChar char="»"/>
              <a:defRPr sz="3200">
                <a:solidFill>
                  <a:srgbClr val="000000"/>
                </a:solidFill>
                <a:latin typeface="+mj-lt"/>
                <a:ea typeface="+mj-ea"/>
                <a:cs typeface="+mj-cs"/>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540" name="Text Placeholder 3"/>
          <p:cNvSpPr/>
          <p:nvPr>
            <p:ph type="body" sz="half" idx="21"/>
          </p:nvPr>
        </p:nvSpPr>
        <p:spPr>
          <a:xfrm>
            <a:off x="609600" y="1435101"/>
            <a:ext cx="4011085" cy="4691063"/>
          </a:xfrm>
          <a:prstGeom prst="rect">
            <a:avLst/>
          </a:prstGeom>
        </p:spPr>
        <p:txBody>
          <a:bodyPr/>
          <a:lstStyle/>
          <a:p>
            <a:pPr marL="0" indent="0">
              <a:lnSpc>
                <a:spcPct val="100000"/>
              </a:lnSpc>
              <a:spcBef>
                <a:spcPts val="300"/>
              </a:spcBef>
              <a:buSzTx/>
              <a:buFontTx/>
              <a:buNone/>
              <a:defRPr sz="1400">
                <a:solidFill>
                  <a:srgbClr val="000000"/>
                </a:solidFill>
                <a:effectLst/>
                <a:latin typeface="+mj-lt"/>
                <a:ea typeface="+mj-ea"/>
                <a:cs typeface="+mj-cs"/>
                <a:sym typeface="Calibri"/>
              </a:defRPr>
            </a:pPr>
          </a:p>
        </p:txBody>
      </p:sp>
      <p:sp>
        <p:nvSpPr>
          <p:cNvPr id="541" name="Slide Number"/>
          <p:cNvSpPr txBox="1"/>
          <p:nvPr>
            <p:ph type="sldNum" sz="quarter" idx="2"/>
          </p:nvPr>
        </p:nvSpPr>
        <p:spPr>
          <a:xfrm>
            <a:off x="11323776" y="6414761"/>
            <a:ext cx="258624" cy="248306"/>
          </a:xfrm>
          <a:prstGeom prst="rect">
            <a:avLst/>
          </a:prstGeom>
        </p:spPr>
        <p:txBody>
          <a:bodyPr/>
          <a:lstStyle>
            <a:lvl1pPr>
              <a:defRPr sz="1200">
                <a:solidFill>
                  <a:srgbClr val="898989"/>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bg>
      <p:bgPr>
        <a:solidFill>
          <a:srgbClr val="FFFFFF"/>
        </a:solidFill>
      </p:bgPr>
    </p:bg>
    <p:spTree>
      <p:nvGrpSpPr>
        <p:cNvPr id="1" name=""/>
        <p:cNvGrpSpPr/>
        <p:nvPr/>
      </p:nvGrpSpPr>
      <p:grpSpPr>
        <a:xfrm>
          <a:off x="0" y="0"/>
          <a:ext cx="0" cy="0"/>
          <a:chOff x="0" y="0"/>
          <a:chExt cx="0" cy="0"/>
        </a:xfrm>
      </p:grpSpPr>
      <p:sp>
        <p:nvSpPr>
          <p:cNvPr id="548" name="Title Text"/>
          <p:cNvSpPr txBox="1"/>
          <p:nvPr>
            <p:ph type="title"/>
          </p:nvPr>
        </p:nvSpPr>
        <p:spPr>
          <a:xfrm>
            <a:off x="2389716" y="4800600"/>
            <a:ext cx="7315201" cy="566738"/>
          </a:xfrm>
          <a:prstGeom prst="rect">
            <a:avLst/>
          </a:prstGeom>
        </p:spPr>
        <p:txBody>
          <a:bodyPr anchor="b"/>
          <a:lstStyle>
            <a:lvl1pPr algn="l">
              <a:lnSpc>
                <a:spcPct val="100000"/>
              </a:lnSpc>
              <a:defRPr cap="none" sz="2000">
                <a:solidFill>
                  <a:srgbClr val="000000"/>
                </a:solidFill>
                <a:latin typeface="+mj-lt"/>
                <a:ea typeface="+mj-ea"/>
                <a:cs typeface="+mj-cs"/>
                <a:sym typeface="Calibri"/>
              </a:defRPr>
            </a:lvl1pPr>
          </a:lstStyle>
          <a:p>
            <a:pPr>
              <a:defRPr>
                <a:effectLst/>
              </a:defRPr>
            </a:pPr>
            <a:r>
              <a:t>Title Text</a:t>
            </a:r>
          </a:p>
        </p:txBody>
      </p:sp>
      <p:sp>
        <p:nvSpPr>
          <p:cNvPr id="549" name="Picture Placeholder 2"/>
          <p:cNvSpPr/>
          <p:nvPr>
            <p:ph type="pic" sz="half" idx="21"/>
          </p:nvPr>
        </p:nvSpPr>
        <p:spPr>
          <a:xfrm>
            <a:off x="2389716" y="612775"/>
            <a:ext cx="7315201" cy="4114800"/>
          </a:xfrm>
          <a:prstGeom prst="rect">
            <a:avLst/>
          </a:prstGeom>
        </p:spPr>
        <p:txBody>
          <a:bodyPr lIns="91439" rIns="91439">
            <a:noAutofit/>
          </a:bodyPr>
          <a:lstStyle/>
          <a:p>
            <a:pPr/>
          </a:p>
        </p:txBody>
      </p:sp>
      <p:sp>
        <p:nvSpPr>
          <p:cNvPr id="550" name="Body Level One…"/>
          <p:cNvSpPr txBox="1"/>
          <p:nvPr>
            <p:ph type="body" sz="quarter" idx="1"/>
          </p:nvPr>
        </p:nvSpPr>
        <p:spPr>
          <a:xfrm>
            <a:off x="2389716" y="5367337"/>
            <a:ext cx="7315201" cy="804863"/>
          </a:xfrm>
          <a:prstGeom prst="rect">
            <a:avLst/>
          </a:prstGeom>
        </p:spPr>
        <p:txBody>
          <a:bodyPr/>
          <a:lstStyle>
            <a:lvl1pPr marL="0" indent="0">
              <a:lnSpc>
                <a:spcPct val="100000"/>
              </a:lnSpc>
              <a:spcBef>
                <a:spcPts val="300"/>
              </a:spcBef>
              <a:buSzTx/>
              <a:buFontTx/>
              <a:buNone/>
              <a:defRPr sz="1400">
                <a:solidFill>
                  <a:srgbClr val="000000"/>
                </a:solidFill>
                <a:latin typeface="+mj-lt"/>
                <a:ea typeface="+mj-ea"/>
                <a:cs typeface="+mj-cs"/>
                <a:sym typeface="Calibri"/>
              </a:defRPr>
            </a:lvl1pPr>
            <a:lvl2pPr marL="0" indent="457200">
              <a:lnSpc>
                <a:spcPct val="100000"/>
              </a:lnSpc>
              <a:spcBef>
                <a:spcPts val="300"/>
              </a:spcBef>
              <a:buSzTx/>
              <a:buFontTx/>
              <a:buNone/>
              <a:defRPr sz="1400">
                <a:solidFill>
                  <a:srgbClr val="000000"/>
                </a:solidFill>
                <a:latin typeface="+mj-lt"/>
                <a:ea typeface="+mj-ea"/>
                <a:cs typeface="+mj-cs"/>
                <a:sym typeface="Calibri"/>
              </a:defRPr>
            </a:lvl2pPr>
            <a:lvl3pPr marL="0" indent="914400">
              <a:lnSpc>
                <a:spcPct val="100000"/>
              </a:lnSpc>
              <a:spcBef>
                <a:spcPts val="300"/>
              </a:spcBef>
              <a:buSzTx/>
              <a:buFontTx/>
              <a:buNone/>
              <a:defRPr sz="1400">
                <a:solidFill>
                  <a:srgbClr val="000000"/>
                </a:solidFill>
                <a:latin typeface="+mj-lt"/>
                <a:ea typeface="+mj-ea"/>
                <a:cs typeface="+mj-cs"/>
                <a:sym typeface="Calibri"/>
              </a:defRPr>
            </a:lvl3pPr>
            <a:lvl4pPr marL="0" indent="1371600">
              <a:lnSpc>
                <a:spcPct val="100000"/>
              </a:lnSpc>
              <a:spcBef>
                <a:spcPts val="300"/>
              </a:spcBef>
              <a:buSzTx/>
              <a:buFontTx/>
              <a:buNone/>
              <a:defRPr sz="1400">
                <a:solidFill>
                  <a:srgbClr val="000000"/>
                </a:solidFill>
                <a:latin typeface="+mj-lt"/>
                <a:ea typeface="+mj-ea"/>
                <a:cs typeface="+mj-cs"/>
                <a:sym typeface="Calibri"/>
              </a:defRPr>
            </a:lvl4pPr>
            <a:lvl5pPr marL="0" indent="1828800">
              <a:lnSpc>
                <a:spcPct val="100000"/>
              </a:lnSpc>
              <a:spcBef>
                <a:spcPts val="300"/>
              </a:spcBef>
              <a:buSzTx/>
              <a:buFontTx/>
              <a:buNone/>
              <a:defRPr sz="1400">
                <a:solidFill>
                  <a:srgbClr val="000000"/>
                </a:solidFill>
                <a:latin typeface="+mj-lt"/>
                <a:ea typeface="+mj-ea"/>
                <a:cs typeface="+mj-cs"/>
                <a:sym typeface="Calibri"/>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551" name="Slide Number"/>
          <p:cNvSpPr txBox="1"/>
          <p:nvPr>
            <p:ph type="sldNum" sz="quarter" idx="2"/>
          </p:nvPr>
        </p:nvSpPr>
        <p:spPr>
          <a:xfrm>
            <a:off x="11323776" y="6414761"/>
            <a:ext cx="258624" cy="248306"/>
          </a:xfrm>
          <a:prstGeom prst="rect">
            <a:avLst/>
          </a:prstGeom>
        </p:spPr>
        <p:txBody>
          <a:bodyPr/>
          <a:lstStyle>
            <a:lvl1pPr>
              <a:defRPr sz="1200">
                <a:solidFill>
                  <a:srgbClr val="898989"/>
                </a:solidFill>
                <a:latin typeface="+mj-lt"/>
                <a:ea typeface="+mj-ea"/>
                <a:cs typeface="+mj-cs"/>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half" idx="1"/>
          </p:nvPr>
        </p:nvSpPr>
        <p:spPr>
          <a:xfrm>
            <a:off x="913794" y="2088319"/>
            <a:ext cx="5106005" cy="370288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6" name="Title Text"/>
          <p:cNvSpPr txBox="1"/>
          <p:nvPr>
            <p:ph type="title"/>
          </p:nvPr>
        </p:nvSpPr>
        <p:spPr>
          <a:xfrm>
            <a:off x="913794" y="609600"/>
            <a:ext cx="10353763" cy="1325563"/>
          </a:xfrm>
          <a:prstGeom prst="rect">
            <a:avLst/>
          </a:prstGeom>
        </p:spPr>
        <p:txBody>
          <a:bodyPr/>
          <a:lstStyle/>
          <a:p>
            <a:pPr/>
            <a:r>
              <a:t>Title Text</a:t>
            </a:r>
          </a:p>
        </p:txBody>
      </p:sp>
      <p:sp>
        <p:nvSpPr>
          <p:cNvPr id="57" name="Body Level One…"/>
          <p:cNvSpPr txBox="1"/>
          <p:nvPr>
            <p:ph type="body" sz="quarter" idx="1"/>
          </p:nvPr>
        </p:nvSpPr>
        <p:spPr>
          <a:xfrm>
            <a:off x="1141804" y="2088320"/>
            <a:ext cx="4879200" cy="823913"/>
          </a:xfrm>
          <a:prstGeom prst="rect">
            <a:avLst/>
          </a:prstGeom>
        </p:spPr>
        <p:txBody>
          <a:bodyPr anchor="b"/>
          <a:lstStyle>
            <a:lvl1pPr marL="0" indent="0">
              <a:lnSpc>
                <a:spcPct val="100000"/>
              </a:lnSpc>
              <a:buSzTx/>
              <a:buFontTx/>
              <a:buNone/>
              <a:defRPr sz="2400">
                <a:latin typeface="Rockwell Bold"/>
                <a:ea typeface="Rockwell Bold"/>
                <a:cs typeface="Rockwell Bold"/>
                <a:sym typeface="Rockwell Bold"/>
              </a:defRPr>
            </a:lvl1pPr>
            <a:lvl2pPr marL="0" indent="457200">
              <a:lnSpc>
                <a:spcPct val="100000"/>
              </a:lnSpc>
              <a:buSzTx/>
              <a:buFontTx/>
              <a:buNone/>
              <a:defRPr sz="2400">
                <a:latin typeface="Rockwell Bold"/>
                <a:ea typeface="Rockwell Bold"/>
                <a:cs typeface="Rockwell Bold"/>
                <a:sym typeface="Rockwell Bold"/>
              </a:defRPr>
            </a:lvl2pPr>
            <a:lvl3pPr marL="0" indent="914400">
              <a:lnSpc>
                <a:spcPct val="100000"/>
              </a:lnSpc>
              <a:buSzTx/>
              <a:buFontTx/>
              <a:buNone/>
              <a:defRPr sz="2400">
                <a:latin typeface="Rockwell Bold"/>
                <a:ea typeface="Rockwell Bold"/>
                <a:cs typeface="Rockwell Bold"/>
                <a:sym typeface="Rockwell Bold"/>
              </a:defRPr>
            </a:lvl3pPr>
            <a:lvl4pPr marL="0" indent="1371600">
              <a:lnSpc>
                <a:spcPct val="100000"/>
              </a:lnSpc>
              <a:buSzTx/>
              <a:buFontTx/>
              <a:buNone/>
              <a:defRPr sz="2400">
                <a:latin typeface="Rockwell Bold"/>
                <a:ea typeface="Rockwell Bold"/>
                <a:cs typeface="Rockwell Bold"/>
                <a:sym typeface="Rockwell Bold"/>
              </a:defRPr>
            </a:lvl4pPr>
            <a:lvl5pPr marL="0" indent="1828800">
              <a:lnSpc>
                <a:spcPct val="100000"/>
              </a:lnSpc>
              <a:buSzTx/>
              <a:buFontTx/>
              <a:buNone/>
              <a:defRPr sz="2400">
                <a:latin typeface="Rockwell Bold"/>
                <a:ea typeface="Rockwell Bold"/>
                <a:cs typeface="Rockwell Bold"/>
                <a:sym typeface="Rockwell Bold"/>
              </a:defRPr>
            </a:lvl5pPr>
          </a:lstStyle>
          <a:p>
            <a:pPr/>
            <a:r>
              <a:t>Body Level One</a:t>
            </a:r>
          </a:p>
          <a:p>
            <a:pPr lvl="1"/>
            <a:r>
              <a:t>Body Level Two</a:t>
            </a:r>
          </a:p>
          <a:p>
            <a:pPr lvl="2"/>
            <a:r>
              <a:t>Body Level Three</a:t>
            </a:r>
          </a:p>
          <a:p>
            <a:pPr lvl="3"/>
            <a:r>
              <a:t>Body Level Four</a:t>
            </a:r>
          </a:p>
          <a:p>
            <a:pPr lvl="4"/>
            <a:r>
              <a:t>Body Level Five</a:t>
            </a:r>
          </a:p>
        </p:txBody>
      </p:sp>
      <p:sp>
        <p:nvSpPr>
          <p:cNvPr id="58" name="Text Placeholder 4"/>
          <p:cNvSpPr/>
          <p:nvPr>
            <p:ph type="body" sz="quarter" idx="21"/>
          </p:nvPr>
        </p:nvSpPr>
        <p:spPr>
          <a:xfrm>
            <a:off x="6402002" y="2088320"/>
            <a:ext cx="4865556" cy="823913"/>
          </a:xfrm>
          <a:prstGeom prst="rect">
            <a:avLst/>
          </a:prstGeom>
        </p:spPr>
        <p:txBody>
          <a:bodyPr anchor="b"/>
          <a:lstStyle/>
          <a:p>
            <a:pPr marL="0" indent="0">
              <a:lnSpc>
                <a:spcPct val="100000"/>
              </a:lnSpc>
              <a:buSzTx/>
              <a:buFontTx/>
              <a:buNone/>
              <a:defRPr sz="2400">
                <a:latin typeface="Rockwell Bold"/>
                <a:ea typeface="Rockwell Bold"/>
                <a:cs typeface="Rockwell Bold"/>
                <a:sym typeface="Rockwell Bold"/>
              </a:defRPr>
            </a:pPr>
          </a:p>
        </p:txBody>
      </p:sp>
      <p:sp>
        <p:nvSpPr>
          <p:cNvPr id="5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66" name="Title Text"/>
          <p:cNvSpPr txBox="1"/>
          <p:nvPr>
            <p:ph type="title"/>
          </p:nvPr>
        </p:nvSpPr>
        <p:spPr>
          <a:prstGeom prst="rect">
            <a:avLst/>
          </a:prstGeom>
        </p:spPr>
        <p:txBody>
          <a:bodyPr/>
          <a:lstStyle/>
          <a:p>
            <a:pPr/>
            <a:r>
              <a:t>Title Text</a:t>
            </a:r>
          </a:p>
        </p:txBody>
      </p:sp>
      <p:sp>
        <p:nvSpPr>
          <p:cNvPr id="6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81" name="Title Text"/>
          <p:cNvSpPr txBox="1"/>
          <p:nvPr>
            <p:ph type="title"/>
          </p:nvPr>
        </p:nvSpPr>
        <p:spPr>
          <a:xfrm>
            <a:off x="917228" y="609600"/>
            <a:ext cx="3932238" cy="2362200"/>
          </a:xfrm>
          <a:prstGeom prst="rect">
            <a:avLst/>
          </a:prstGeom>
        </p:spPr>
        <p:txBody>
          <a:bodyPr anchor="b"/>
          <a:lstStyle>
            <a:lvl1pPr>
              <a:defRPr sz="2800"/>
            </a:lvl1pPr>
          </a:lstStyle>
          <a:p>
            <a:pPr/>
            <a:r>
              <a:t>Title Text</a:t>
            </a:r>
          </a:p>
        </p:txBody>
      </p:sp>
      <p:sp>
        <p:nvSpPr>
          <p:cNvPr id="82" name="Body Level One…"/>
          <p:cNvSpPr txBox="1"/>
          <p:nvPr>
            <p:ph type="body" sz="half" idx="1"/>
          </p:nvPr>
        </p:nvSpPr>
        <p:spPr>
          <a:xfrm>
            <a:off x="5078064" y="609600"/>
            <a:ext cx="6189493" cy="5181600"/>
          </a:xfrm>
          <a:prstGeom prst="rect">
            <a:avLst/>
          </a:prstGeom>
        </p:spPr>
        <p:txBody>
          <a:bodyPr anchor="ctr"/>
          <a:lstStyle/>
          <a:p>
            <a:pPr/>
            <a:r>
              <a:t>Body Level One</a:t>
            </a:r>
          </a:p>
          <a:p>
            <a:pPr lvl="1"/>
            <a:r>
              <a:t>Body Level Two</a:t>
            </a:r>
          </a:p>
          <a:p>
            <a:pPr lvl="2"/>
            <a:r>
              <a:t>Body Level Three</a:t>
            </a:r>
          </a:p>
          <a:p>
            <a:pPr lvl="3"/>
            <a:r>
              <a:t>Body Level Four</a:t>
            </a:r>
          </a:p>
          <a:p>
            <a:pPr lvl="4"/>
            <a:r>
              <a:t>Body Level Five</a:t>
            </a:r>
          </a:p>
        </p:txBody>
      </p:sp>
      <p:sp>
        <p:nvSpPr>
          <p:cNvPr id="83" name="Text Placeholder 3"/>
          <p:cNvSpPr/>
          <p:nvPr>
            <p:ph type="body" sz="quarter" idx="21"/>
          </p:nvPr>
        </p:nvSpPr>
        <p:spPr>
          <a:xfrm>
            <a:off x="917227" y="2971799"/>
            <a:ext cx="3932239" cy="2819401"/>
          </a:xfrm>
          <a:prstGeom prst="rect">
            <a:avLst/>
          </a:prstGeom>
        </p:spPr>
        <p:txBody>
          <a:bodyPr/>
          <a:lstStyle/>
          <a:p>
            <a:pPr marL="0" indent="0" algn="ctr">
              <a:buSzTx/>
              <a:buFontTx/>
              <a:buNone/>
              <a:defRPr sz="1600"/>
            </a:pP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 Id="rId31" Type="http://schemas.openxmlformats.org/officeDocument/2006/relationships/slideLayout" Target="../slideLayouts/slideLayout29.xml"/><Relationship Id="rId32" Type="http://schemas.openxmlformats.org/officeDocument/2006/relationships/slideLayout" Target="../slideLayouts/slideLayout30.xml"/><Relationship Id="rId33" Type="http://schemas.openxmlformats.org/officeDocument/2006/relationships/slideLayout" Target="../slideLayouts/slideLayout31.xml"/><Relationship Id="rId34" Type="http://schemas.openxmlformats.org/officeDocument/2006/relationships/slideLayout" Target="../slideLayouts/slideLayout32.xml"/><Relationship Id="rId35" Type="http://schemas.openxmlformats.org/officeDocument/2006/relationships/slideLayout" Target="../slideLayouts/slideLayout33.xml"/><Relationship Id="rId36" Type="http://schemas.openxmlformats.org/officeDocument/2006/relationships/slideLayout" Target="../slideLayouts/slideLayout34.xml"/><Relationship Id="rId37" Type="http://schemas.openxmlformats.org/officeDocument/2006/relationships/slideLayout" Target="../slideLayouts/slideLayout35.xml"/><Relationship Id="rId38" Type="http://schemas.openxmlformats.org/officeDocument/2006/relationships/slideLayout" Target="../slideLayouts/slideLayout36.xml"/><Relationship Id="rId39" Type="http://schemas.openxmlformats.org/officeDocument/2006/relationships/slideLayout" Target="../slideLayouts/slideLayout37.xml"/><Relationship Id="rId40" Type="http://schemas.openxmlformats.org/officeDocument/2006/relationships/slideLayout" Target="../slideLayouts/slideLayout38.xml"/><Relationship Id="rId41" Type="http://schemas.openxmlformats.org/officeDocument/2006/relationships/slideLayout" Target="../slideLayouts/slideLayout39.xml"/><Relationship Id="rId42" Type="http://schemas.openxmlformats.org/officeDocument/2006/relationships/slideLayout" Target="../slideLayouts/slideLayout40.xml"/><Relationship Id="rId43"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itle Text"/>
          <p:cNvSpPr txBox="1"/>
          <p:nvPr>
            <p:ph type="title"/>
          </p:nvPr>
        </p:nvSpPr>
        <p:spPr>
          <a:xfrm>
            <a:off x="913794" y="609600"/>
            <a:ext cx="10353763" cy="132632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11014339" y="5956629"/>
            <a:ext cx="253217" cy="218417"/>
          </a:xfrm>
          <a:prstGeom prst="rect">
            <a:avLst/>
          </a:prstGeom>
          <a:ln w="12700">
            <a:miter lim="400000"/>
          </a:ln>
        </p:spPr>
        <p:txBody>
          <a:bodyPr wrap="none" lIns="45719" rIns="45719" anchor="ctr">
            <a:spAutoFit/>
          </a:bodyPr>
          <a:lstStyle>
            <a:lvl1pPr algn="r">
              <a:defRPr sz="10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Lst>
  <p:transition xmlns:p14="http://schemas.microsoft.com/office/powerpoint/2010/main" spd="med" advClick="1"/>
  <p:txStyles>
    <p:titleStyle>
      <a:lvl1pPr marL="0" marR="0" indent="0" algn="ctr" defTabSz="914400" rtl="0" latinLnBrk="0">
        <a:lnSpc>
          <a:spcPct val="90000"/>
        </a:lnSpc>
        <a:spcBef>
          <a:spcPts val="0"/>
        </a:spcBef>
        <a:spcAft>
          <a:spcPts val="0"/>
        </a:spcAft>
        <a:buClrTx/>
        <a:buSzTx/>
        <a:buFontTx/>
        <a:buNone/>
        <a:tabLst/>
        <a:defRPr b="1" baseline="0" cap="all" i="0" spc="0" strike="noStrike" sz="3400" u="none">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1pPr>
      <a:lvl2pPr marL="0" marR="0" indent="0" algn="ctr" defTabSz="914400" rtl="0" latinLnBrk="0">
        <a:lnSpc>
          <a:spcPct val="90000"/>
        </a:lnSpc>
        <a:spcBef>
          <a:spcPts val="0"/>
        </a:spcBef>
        <a:spcAft>
          <a:spcPts val="0"/>
        </a:spcAft>
        <a:buClrTx/>
        <a:buSzTx/>
        <a:buFontTx/>
        <a:buNone/>
        <a:tabLst/>
        <a:defRPr b="1" baseline="0" cap="all" i="0" spc="0" strike="noStrike" sz="3400" u="none">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2pPr>
      <a:lvl3pPr marL="0" marR="0" indent="0" algn="ctr" defTabSz="914400" rtl="0" latinLnBrk="0">
        <a:lnSpc>
          <a:spcPct val="90000"/>
        </a:lnSpc>
        <a:spcBef>
          <a:spcPts val="0"/>
        </a:spcBef>
        <a:spcAft>
          <a:spcPts val="0"/>
        </a:spcAft>
        <a:buClrTx/>
        <a:buSzTx/>
        <a:buFontTx/>
        <a:buNone/>
        <a:tabLst/>
        <a:defRPr b="1" baseline="0" cap="all" i="0" spc="0" strike="noStrike" sz="3400" u="none">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3pPr>
      <a:lvl4pPr marL="0" marR="0" indent="0" algn="ctr" defTabSz="914400" rtl="0" latinLnBrk="0">
        <a:lnSpc>
          <a:spcPct val="90000"/>
        </a:lnSpc>
        <a:spcBef>
          <a:spcPts val="0"/>
        </a:spcBef>
        <a:spcAft>
          <a:spcPts val="0"/>
        </a:spcAft>
        <a:buClrTx/>
        <a:buSzTx/>
        <a:buFontTx/>
        <a:buNone/>
        <a:tabLst/>
        <a:defRPr b="1" baseline="0" cap="all" i="0" spc="0" strike="noStrike" sz="3400" u="none">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4pPr>
      <a:lvl5pPr marL="0" marR="0" indent="0" algn="ctr" defTabSz="914400" rtl="0" latinLnBrk="0">
        <a:lnSpc>
          <a:spcPct val="90000"/>
        </a:lnSpc>
        <a:spcBef>
          <a:spcPts val="0"/>
        </a:spcBef>
        <a:spcAft>
          <a:spcPts val="0"/>
        </a:spcAft>
        <a:buClrTx/>
        <a:buSzTx/>
        <a:buFontTx/>
        <a:buNone/>
        <a:tabLst/>
        <a:defRPr b="1" baseline="0" cap="all" i="0" spc="0" strike="noStrike" sz="3400" u="none">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5pPr>
      <a:lvl6pPr marL="0" marR="0" indent="0" algn="ctr" defTabSz="914400" rtl="0" latinLnBrk="0">
        <a:lnSpc>
          <a:spcPct val="90000"/>
        </a:lnSpc>
        <a:spcBef>
          <a:spcPts val="0"/>
        </a:spcBef>
        <a:spcAft>
          <a:spcPts val="0"/>
        </a:spcAft>
        <a:buClrTx/>
        <a:buSzTx/>
        <a:buFontTx/>
        <a:buNone/>
        <a:tabLst/>
        <a:defRPr b="1" baseline="0" cap="all" i="0" spc="0" strike="noStrike" sz="3400" u="none">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6pPr>
      <a:lvl7pPr marL="0" marR="0" indent="0" algn="ctr" defTabSz="914400" rtl="0" latinLnBrk="0">
        <a:lnSpc>
          <a:spcPct val="90000"/>
        </a:lnSpc>
        <a:spcBef>
          <a:spcPts val="0"/>
        </a:spcBef>
        <a:spcAft>
          <a:spcPts val="0"/>
        </a:spcAft>
        <a:buClrTx/>
        <a:buSzTx/>
        <a:buFontTx/>
        <a:buNone/>
        <a:tabLst/>
        <a:defRPr b="1" baseline="0" cap="all" i="0" spc="0" strike="noStrike" sz="3400" u="none">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7pPr>
      <a:lvl8pPr marL="0" marR="0" indent="0" algn="ctr" defTabSz="914400" rtl="0" latinLnBrk="0">
        <a:lnSpc>
          <a:spcPct val="90000"/>
        </a:lnSpc>
        <a:spcBef>
          <a:spcPts val="0"/>
        </a:spcBef>
        <a:spcAft>
          <a:spcPts val="0"/>
        </a:spcAft>
        <a:buClrTx/>
        <a:buSzTx/>
        <a:buFontTx/>
        <a:buNone/>
        <a:tabLst/>
        <a:defRPr b="1" baseline="0" cap="all" i="0" spc="0" strike="noStrike" sz="3400" u="none">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8pPr>
      <a:lvl9pPr marL="0" marR="0" indent="0" algn="ctr" defTabSz="914400" rtl="0" latinLnBrk="0">
        <a:lnSpc>
          <a:spcPct val="90000"/>
        </a:lnSpc>
        <a:spcBef>
          <a:spcPts val="0"/>
        </a:spcBef>
        <a:spcAft>
          <a:spcPts val="0"/>
        </a:spcAft>
        <a:buClrTx/>
        <a:buSzTx/>
        <a:buFontTx/>
        <a:buNone/>
        <a:tabLst/>
        <a:defRPr b="1" baseline="0" cap="all" i="0" spc="0" strike="noStrike" sz="3400" u="none">
          <a:solidFill>
            <a:srgbClr val="FFFFFF"/>
          </a:solidFill>
          <a:effectLst>
            <a:outerShdw sx="100000" sy="100000" kx="0" ky="0" algn="b" rotWithShape="0" blurRad="50800" dist="63500" dir="2700000">
              <a:srgbClr val="000000">
                <a:alpha val="48000"/>
              </a:srgbClr>
            </a:outerShdw>
          </a:effectLst>
          <a:uFillTx/>
          <a:latin typeface="Bookman Old Style"/>
          <a:ea typeface="Bookman Old Style"/>
          <a:cs typeface="Bookman Old Style"/>
          <a:sym typeface="Bookman Old Style"/>
        </a:defRPr>
      </a:lvl9pPr>
    </p:titleStyle>
    <p:bodyStyle>
      <a:lvl1pPr marL="228600" marR="0" indent="-228600"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FFFFFF"/>
          </a:solidFill>
          <a:effectLst>
            <a:outerShdw sx="100000" sy="100000" kx="0" ky="0" algn="b" rotWithShape="0" blurRad="50800" dist="38100" dir="2700000">
              <a:srgbClr val="000000">
                <a:alpha val="48000"/>
              </a:srgbClr>
            </a:outerShdw>
          </a:effectLst>
          <a:uFillTx/>
          <a:latin typeface="Rockwell"/>
          <a:ea typeface="Rockwell"/>
          <a:cs typeface="Rockwell"/>
          <a:sym typeface="Rockwell"/>
        </a:defRPr>
      </a:lvl1pPr>
      <a:lvl2pPr marL="711200" marR="0" indent="-254000"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FFFFFF"/>
          </a:solidFill>
          <a:effectLst>
            <a:outerShdw sx="100000" sy="100000" kx="0" ky="0" algn="b" rotWithShape="0" blurRad="50800" dist="38100" dir="2700000">
              <a:srgbClr val="000000">
                <a:alpha val="48000"/>
              </a:srgbClr>
            </a:outerShdw>
          </a:effectLst>
          <a:uFillTx/>
          <a:latin typeface="Rockwell"/>
          <a:ea typeface="Rockwell"/>
          <a:cs typeface="Rockwell"/>
          <a:sym typeface="Rockwell"/>
        </a:defRPr>
      </a:lvl2pPr>
      <a:lvl3pPr marL="1200150" marR="0" indent="-285750"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FFFFFF"/>
          </a:solidFill>
          <a:effectLst>
            <a:outerShdw sx="100000" sy="100000" kx="0" ky="0" algn="b" rotWithShape="0" blurRad="50800" dist="38100" dir="2700000">
              <a:srgbClr val="000000">
                <a:alpha val="48000"/>
              </a:srgbClr>
            </a:outerShdw>
          </a:effectLst>
          <a:uFillTx/>
          <a:latin typeface="Rockwell"/>
          <a:ea typeface="Rockwell"/>
          <a:cs typeface="Rockwell"/>
          <a:sym typeface="Rockwell"/>
        </a:defRPr>
      </a:lvl3pPr>
      <a:lvl4pPr marL="1698171" marR="0" indent="-326571"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FFFFFF"/>
          </a:solidFill>
          <a:effectLst>
            <a:outerShdw sx="100000" sy="100000" kx="0" ky="0" algn="b" rotWithShape="0" blurRad="50800" dist="38100" dir="2700000">
              <a:srgbClr val="000000">
                <a:alpha val="48000"/>
              </a:srgbClr>
            </a:outerShdw>
          </a:effectLst>
          <a:uFillTx/>
          <a:latin typeface="Rockwell"/>
          <a:ea typeface="Rockwell"/>
          <a:cs typeface="Rockwell"/>
          <a:sym typeface="Rockwell"/>
        </a:defRPr>
      </a:lvl4pPr>
      <a:lvl5pPr marL="2209800" marR="0" indent="-381000"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FFFFFF"/>
          </a:solidFill>
          <a:effectLst>
            <a:outerShdw sx="100000" sy="100000" kx="0" ky="0" algn="b" rotWithShape="0" blurRad="50800" dist="38100" dir="2700000">
              <a:srgbClr val="000000">
                <a:alpha val="48000"/>
              </a:srgbClr>
            </a:outerShdw>
          </a:effectLst>
          <a:uFillTx/>
          <a:latin typeface="Rockwell"/>
          <a:ea typeface="Rockwell"/>
          <a:cs typeface="Rockwell"/>
          <a:sym typeface="Rockwell"/>
        </a:defRPr>
      </a:lvl5pPr>
      <a:lvl6pPr marL="2667000" marR="0" indent="-381000"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FFFFFF"/>
          </a:solidFill>
          <a:effectLst>
            <a:outerShdw sx="100000" sy="100000" kx="0" ky="0" algn="b" rotWithShape="0" blurRad="50800" dist="38100" dir="2700000">
              <a:srgbClr val="000000">
                <a:alpha val="48000"/>
              </a:srgbClr>
            </a:outerShdw>
          </a:effectLst>
          <a:uFillTx/>
          <a:latin typeface="Rockwell"/>
          <a:ea typeface="Rockwell"/>
          <a:cs typeface="Rockwell"/>
          <a:sym typeface="Rockwell"/>
        </a:defRPr>
      </a:lvl6pPr>
      <a:lvl7pPr marL="3124200" marR="0" indent="-381000"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FFFFFF"/>
          </a:solidFill>
          <a:effectLst>
            <a:outerShdw sx="100000" sy="100000" kx="0" ky="0" algn="b" rotWithShape="0" blurRad="50800" dist="38100" dir="2700000">
              <a:srgbClr val="000000">
                <a:alpha val="48000"/>
              </a:srgbClr>
            </a:outerShdw>
          </a:effectLst>
          <a:uFillTx/>
          <a:latin typeface="Rockwell"/>
          <a:ea typeface="Rockwell"/>
          <a:cs typeface="Rockwell"/>
          <a:sym typeface="Rockwell"/>
        </a:defRPr>
      </a:lvl7pPr>
      <a:lvl8pPr marL="3581400" marR="0" indent="-381000"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FFFFFF"/>
          </a:solidFill>
          <a:effectLst>
            <a:outerShdw sx="100000" sy="100000" kx="0" ky="0" algn="b" rotWithShape="0" blurRad="50800" dist="38100" dir="2700000">
              <a:srgbClr val="000000">
                <a:alpha val="48000"/>
              </a:srgbClr>
            </a:outerShdw>
          </a:effectLst>
          <a:uFillTx/>
          <a:latin typeface="Rockwell"/>
          <a:ea typeface="Rockwell"/>
          <a:cs typeface="Rockwell"/>
          <a:sym typeface="Rockwell"/>
        </a:defRPr>
      </a:lvl8pPr>
      <a:lvl9pPr marL="4038600" marR="0" indent="-381000" algn="l" defTabSz="914400" rtl="0" latinLnBrk="0">
        <a:lnSpc>
          <a:spcPct val="120000"/>
        </a:lnSpc>
        <a:spcBef>
          <a:spcPts val="1000"/>
        </a:spcBef>
        <a:spcAft>
          <a:spcPts val="0"/>
        </a:spcAft>
        <a:buClrTx/>
        <a:buSzPct val="100000"/>
        <a:buFont typeface="Arial"/>
        <a:buChar char="•"/>
        <a:tabLst/>
        <a:defRPr b="0" baseline="0" cap="none" i="0" spc="0" strike="noStrike" sz="2000" u="none">
          <a:solidFill>
            <a:srgbClr val="FFFFFF"/>
          </a:solidFill>
          <a:effectLst>
            <a:outerShdw sx="100000" sy="100000" kx="0" ky="0" algn="b" rotWithShape="0" blurRad="50800" dist="38100" dir="2700000">
              <a:srgbClr val="000000">
                <a:alpha val="48000"/>
              </a:srgbClr>
            </a:outerShdw>
          </a:effectLst>
          <a:uFillTx/>
          <a:latin typeface="Rockwell"/>
          <a:ea typeface="Rockwell"/>
          <a:cs typeface="Rockwell"/>
          <a:sym typeface="Rockwell"/>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Rockwell"/>
        </a:defRPr>
      </a:lvl1pPr>
      <a:lvl2pPr marL="0" marR="0" indent="457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Rockwell"/>
        </a:defRPr>
      </a:lvl2pPr>
      <a:lvl3pPr marL="0" marR="0" indent="914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Rockwell"/>
        </a:defRPr>
      </a:lvl3pPr>
      <a:lvl4pPr marL="0" marR="0" indent="1371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Rockwell"/>
        </a:defRPr>
      </a:lvl4pPr>
      <a:lvl5pPr marL="0" marR="0" indent="18288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Rockwell"/>
        </a:defRPr>
      </a:lvl5pPr>
      <a:lvl6pPr marL="0" marR="0" indent="22860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Rockwell"/>
        </a:defRPr>
      </a:lvl6pPr>
      <a:lvl7pPr marL="0" marR="0" indent="2743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Rockwell"/>
        </a:defRPr>
      </a:lvl7pPr>
      <a:lvl8pPr marL="0" marR="0" indent="3200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Rockwell"/>
        </a:defRPr>
      </a:lvl8pPr>
      <a:lvl9pPr marL="0" marR="0" indent="3657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Rockwel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3.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4.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34.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37.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2.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34.xml"/><Relationship Id="rId2" Type="http://schemas.openxmlformats.org/officeDocument/2006/relationships/image" Target="../media/image3.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560" name="Content Placeholder 4" descr="Content Placeholder 4"/>
          <p:cNvPicPr>
            <a:picLocks noChangeAspect="1"/>
          </p:cNvPicPr>
          <p:nvPr/>
        </p:nvPicPr>
        <p:blipFill>
          <a:blip r:embed="rId2">
            <a:extLst/>
          </a:blip>
          <a:stretch>
            <a:fillRect/>
          </a:stretch>
        </p:blipFill>
        <p:spPr>
          <a:xfrm>
            <a:off x="0" y="0"/>
            <a:ext cx="12192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90" name="Table 3"/>
          <p:cNvGraphicFramePr/>
          <p:nvPr/>
        </p:nvGraphicFramePr>
        <p:xfrm>
          <a:off x="2362200" y="406400"/>
          <a:ext cx="7543800" cy="602773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81137"/>
                <a:gridCol w="1466724"/>
                <a:gridCol w="2733148"/>
                <a:gridCol w="2462791"/>
              </a:tblGrid>
              <a:tr h="195491">
                <a:tc>
                  <a:txBody>
                    <a:bodyPr/>
                    <a:lstStyle/>
                    <a:p>
                      <a:pPr algn="ctr" defTabSz="914400">
                        <a:lnSpc>
                          <a:spcPct val="115000"/>
                        </a:lnSpc>
                        <a:defRPr sz="1800"/>
                      </a:pPr>
                      <a:r>
                        <a:rPr b="1" sz="1200">
                          <a:solidFill>
                            <a:srgbClr val="FFFFFF"/>
                          </a:solidFill>
                          <a:latin typeface="Tahoma"/>
                          <a:ea typeface="Tahoma"/>
                          <a:cs typeface="Tahoma"/>
                          <a:sym typeface="Tahoma"/>
                        </a:rPr>
                        <a:t>S. No</a:t>
                      </a:r>
                    </a:p>
                  </a:txBody>
                  <a:tcPr marL="0" marR="0" marT="0" marB="0" anchor="ctr" anchorCtr="0" horzOverflow="overflow">
                    <a:lnL w="12700">
                      <a:solidFill>
                        <a:srgbClr val="ED7D31"/>
                      </a:solidFill>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DISTRICT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BLOCK</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PANCHAYAT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a:t>
                      </a:r>
                    </a:p>
                  </a:txBody>
                  <a:tcPr marL="0" marR="0" marT="0" marB="0" anchor="ctr"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Anantnag</a:t>
                      </a:r>
                    </a:p>
                  </a:txBody>
                  <a:tcPr marL="0" marR="0" marT="0" marB="0" anchor="ctr"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CHITTERGUL</a:t>
                      </a:r>
                    </a:p>
                  </a:txBody>
                  <a:tcPr marL="0" marR="0" marT="0" marB="0" anchor="ctr"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Panchalthan</a:t>
                      </a:r>
                    </a:p>
                  </a:txBody>
                  <a:tcPr marL="0" marR="0" marT="0" marB="0" anchor="ctr"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2</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Anantnag</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LARNOO</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Kharpora</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3</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Anantnag</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BRENG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Chreeh</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4</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Anantnag</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HILLER</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Hiller</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5</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Anantnag</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BIJBEHARA</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Marahama C</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6</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Anantnag</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PAHALGAM</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Amad Wagad</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7</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Anantnag</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VERINAG</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Halsidar-B (Sidar)</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8</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Anantnag</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K.PORA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Hapathnard A</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9</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Anantnag</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ANANTNAG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Matipora</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10</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Anantnag</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QAZIGUND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Sransoo</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11</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Anantnag</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D.PORA</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Shiekpora</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12</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Anantnag</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SAGAM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Narupora A</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13</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Anantnag</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ACHABAL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Traphoo</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14</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Anantnag</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SHANGUS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Khullchohar</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15</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Anantnag</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SHAHABAD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Pethbugh</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16</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Anantnag</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VESSU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L.G.Pora B</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17</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Bandipore</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Block12 (TULAIL)</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Buglinder B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18</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Bandipore</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Block-2 (ARIN)</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Sumlar A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19</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Bandipore</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Block-5 (BANDIPORA)</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Larwalpora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20</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Bandipore</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Block-7 (GANISTAN)</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Ganastan A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21</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Bandipore</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Block-11 (GUREZ)</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Markoot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22</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Bandipore</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Block-1 (Aloosa)</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Malangam C</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23</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Bandipore</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Block-9 (NOWGAM)</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Nowgam B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24</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Bandipore</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Block-6 (HAJIN)</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SK Bala B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25</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Bandipore</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Block-8 (NAIDKHAI)</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Gundijehangir-B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63004">
                <a:tc>
                  <a:txBody>
                    <a:bodyPr/>
                    <a:lstStyle/>
                    <a:p>
                      <a:pPr algn="ctr" defTabSz="914400">
                        <a:lnSpc>
                          <a:spcPct val="115000"/>
                        </a:lnSpc>
                        <a:spcBef>
                          <a:spcPts val="1000"/>
                        </a:spcBef>
                        <a:defRPr sz="1800"/>
                      </a:pPr>
                      <a:r>
                        <a:rPr b="1" sz="900">
                          <a:latin typeface="Tahoma"/>
                          <a:ea typeface="Tahoma"/>
                          <a:cs typeface="Tahoma"/>
                          <a:sym typeface="Tahoma"/>
                        </a:rPr>
                        <a:t>26</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Bandipore</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Block-3 (BAGTOR)</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Kanzalwan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27</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Bandipore</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Block-10 (SUMBAL)</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Rakh Shilvet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28</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Bandipore</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Block-4 (Bonkoot)</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Mantrigam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29</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Baramulla</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Singhpora</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Gund Ibrahim A</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30</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Baramulla</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Wagoora </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Sultanpora</a:t>
                      </a:r>
                    </a:p>
                  </a:txBody>
                  <a:tcPr marL="0" marR="0" marT="0" marB="0" anchor="ctr"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bl>
          </a:graphicData>
        </a:graphic>
      </p:graphicFrame>
      <p:sp>
        <p:nvSpPr>
          <p:cNvPr id="591" name="Rectangle 1"/>
          <p:cNvSpPr txBox="1"/>
          <p:nvPr/>
        </p:nvSpPr>
        <p:spPr>
          <a:xfrm>
            <a:off x="1645919" y="25747"/>
            <a:ext cx="8900162" cy="84226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lnSpc>
                <a:spcPct val="115000"/>
              </a:lnSpc>
              <a:spcBef>
                <a:spcPts val="600"/>
              </a:spcBef>
              <a:defRPr b="1">
                <a:solidFill>
                  <a:srgbClr val="0070C0"/>
                </a:solidFill>
                <a:latin typeface="Tahoma"/>
                <a:ea typeface="Tahoma"/>
                <a:cs typeface="Tahoma"/>
                <a:sym typeface="Tahoma"/>
              </a:defRPr>
            </a:lvl1pPr>
          </a:lstStyle>
          <a:p>
            <a:pPr/>
            <a:r>
              <a:t>District-wise 285 ASPIRATIONAL (MOST BACKWARD) PANCHAYATS OF J&amp;K </a:t>
            </a:r>
            <a:endParaRPr>
              <a:latin typeface="+mj-lt"/>
              <a:ea typeface="+mj-ea"/>
              <a:cs typeface="+mj-cs"/>
              <a:sym typeface="Calibri"/>
            </a:endParaRP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93" name="Table 3"/>
          <p:cNvGraphicFramePr/>
          <p:nvPr/>
        </p:nvGraphicFramePr>
        <p:xfrm>
          <a:off x="2362200" y="406400"/>
          <a:ext cx="7543800" cy="604045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81137"/>
                <a:gridCol w="1466724"/>
                <a:gridCol w="2733148"/>
                <a:gridCol w="2462791"/>
              </a:tblGrid>
              <a:tr h="195877">
                <a:tc>
                  <a:txBody>
                    <a:bodyPr/>
                    <a:lstStyle/>
                    <a:p>
                      <a:pPr algn="ctr" defTabSz="914400">
                        <a:lnSpc>
                          <a:spcPct val="115000"/>
                        </a:lnSpc>
                        <a:defRPr sz="1800"/>
                      </a:pPr>
                      <a:r>
                        <a:rPr b="1" sz="1200">
                          <a:solidFill>
                            <a:srgbClr val="FFFFFF"/>
                          </a:solidFill>
                          <a:latin typeface="Tahoma"/>
                          <a:ea typeface="Tahoma"/>
                          <a:cs typeface="Tahoma"/>
                          <a:sym typeface="Tahoma"/>
                        </a:rPr>
                        <a:t>S. No</a:t>
                      </a:r>
                    </a:p>
                  </a:txBody>
                  <a:tcPr marL="0" marR="0" marT="0" marB="0" anchor="ctr" anchorCtr="0" horzOverflow="overflow">
                    <a:lnL w="12700">
                      <a:solidFill>
                        <a:srgbClr val="ED7D31"/>
                      </a:solidFill>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DISTRICT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BLOCK</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PANCHAYAT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31</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 Sangrama )</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Pethseer</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32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Zaingeer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Rampora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33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Pattan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Pyt-36    Wanigam Payeen 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34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 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Silikote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35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 Pareneplan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Pyt-20  Shahdara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36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Noorkhah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Pyt-6 Limber-B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37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 Narwah)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Pyt-9 Kalayban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38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CHANDILWANIGAM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DEVPORA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39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Hardu-Aboora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Pyt-9 (Tarhama)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40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Sherabad Khore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Nowlari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41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Rafiabad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Pyt-13    Saripara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42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 Kunzer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Pyt-1Reram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43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 Rohama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Sailkote-19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44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 (Khaipora)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Darveshpora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45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(Boniyar)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Pyt- 6 (Lari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46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Tangmarg</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Mahyan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47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Tujjer Sharief</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Yemberzalwari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48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 Lalpora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Pyt-8 (Waripora)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49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Sopore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Rakh Hygam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50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 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Pyt-19( Drangbal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51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(Kandi Belt Rafiabad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Pyt- 6 (Pazalpora-B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52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Bijhama)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Pyt-4 ( Lachipora -A)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53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(NADIHAL)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Vohlutra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54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Wailoo</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Kralpora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55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Khag</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Drung</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64142">
                <a:tc>
                  <a:txBody>
                    <a:bodyPr/>
                    <a:lstStyle/>
                    <a:p>
                      <a:pPr algn="ctr" defTabSz="914400">
                        <a:lnSpc>
                          <a:spcPct val="115000"/>
                        </a:lnSpc>
                        <a:spcBef>
                          <a:spcPts val="1000"/>
                        </a:spcBef>
                        <a:defRPr sz="1800"/>
                      </a:pPr>
                      <a:r>
                        <a:rPr b="1" sz="1000">
                          <a:latin typeface="Tahoma"/>
                          <a:ea typeface="Tahoma"/>
                          <a:cs typeface="Tahoma"/>
                          <a:sym typeface="Tahoma"/>
                        </a:rPr>
                        <a:t>56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Chadoora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Hanjigund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57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B.K.Pora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Kultreh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58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Khan Shaib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T.F.Shah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59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Rathsun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Bona Makahama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60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Pakherpora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Pakherpora-B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bl>
          </a:graphicData>
        </a:graphic>
      </p:graphicFrame>
      <p:sp>
        <p:nvSpPr>
          <p:cNvPr id="594" name="Rectangle 1"/>
          <p:cNvSpPr txBox="1"/>
          <p:nvPr/>
        </p:nvSpPr>
        <p:spPr>
          <a:xfrm>
            <a:off x="1569719" y="-13941"/>
            <a:ext cx="8900162" cy="84226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lnSpc>
                <a:spcPct val="115000"/>
              </a:lnSpc>
              <a:spcBef>
                <a:spcPts val="600"/>
              </a:spcBef>
              <a:defRPr b="1">
                <a:solidFill>
                  <a:srgbClr val="0070C0"/>
                </a:solidFill>
                <a:latin typeface="Tahoma"/>
                <a:ea typeface="Tahoma"/>
                <a:cs typeface="Tahoma"/>
                <a:sym typeface="Tahoma"/>
              </a:defRPr>
            </a:lvl1pPr>
          </a:lstStyle>
          <a:p>
            <a:pPr/>
            <a:r>
              <a:t>District-wise 285 ASPIRATIONAL (MOST BACKWARD) PANCHAYATS OF J&amp;K </a:t>
            </a:r>
            <a:endParaRPr>
              <a:latin typeface="+mj-lt"/>
              <a:ea typeface="+mj-ea"/>
              <a:cs typeface="+mj-cs"/>
              <a:sym typeface="Calibri"/>
            </a:endParaRP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96" name="Table 3"/>
          <p:cNvGraphicFramePr/>
          <p:nvPr/>
        </p:nvGraphicFramePr>
        <p:xfrm>
          <a:off x="2362200" y="406400"/>
          <a:ext cx="7543800" cy="604045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81137"/>
                <a:gridCol w="1466724"/>
                <a:gridCol w="2733148"/>
                <a:gridCol w="2462791"/>
              </a:tblGrid>
              <a:tr h="195877">
                <a:tc>
                  <a:txBody>
                    <a:bodyPr/>
                    <a:lstStyle/>
                    <a:p>
                      <a:pPr algn="ctr" defTabSz="914400">
                        <a:lnSpc>
                          <a:spcPct val="115000"/>
                        </a:lnSpc>
                        <a:defRPr sz="1800"/>
                      </a:pPr>
                      <a:r>
                        <a:rPr b="1" sz="1200">
                          <a:solidFill>
                            <a:srgbClr val="FFFFFF"/>
                          </a:solidFill>
                          <a:latin typeface="Tahoma"/>
                          <a:ea typeface="Tahoma"/>
                          <a:cs typeface="Tahoma"/>
                          <a:sym typeface="Tahoma"/>
                        </a:rPr>
                        <a:t>S. No</a:t>
                      </a:r>
                    </a:p>
                  </a:txBody>
                  <a:tcPr marL="0" marR="0" marT="0" marB="0" anchor="ctr" anchorCtr="0" horzOverflow="overflow">
                    <a:lnL w="12700">
                      <a:solidFill>
                        <a:srgbClr val="ED7D31"/>
                      </a:solidFill>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DISTRICT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BLOCK</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PANCHAYAT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61</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Soibugh</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Haripora Harran</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62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Narbal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Chewa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63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Beerwah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Gampora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64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Nagam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K-Sarie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65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Parnewa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Shogpora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66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Suryasar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GOGJIPATHRI 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67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Sukhnag</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Ringzabal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68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WaterHail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Hokhlatri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69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HARD BATAPORE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70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Chararishief</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CHARAR-E-SHRIEF 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71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Budgam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S.K. 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Razwen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72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KASTIGARH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KUDDHAR 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73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Chilly Pingal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Hadal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74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Bhagwah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GADI-A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75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Assar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ChakaA1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76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Bhaderwah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Hanga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77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Thathri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Nandna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78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Bhalla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TRAWN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79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Khellani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SARSI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80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Rotipaderna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81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Marmat</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MOTHI-A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82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Gundna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Balwana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83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Bhallessa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Daraie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84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Dali Udhyanpur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UDHYANPUR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85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Changa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THALORAN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64142">
                <a:tc>
                  <a:txBody>
                    <a:bodyPr/>
                    <a:lstStyle/>
                    <a:p>
                      <a:pPr algn="ctr" defTabSz="914400">
                        <a:lnSpc>
                          <a:spcPct val="115000"/>
                        </a:lnSpc>
                        <a:spcBef>
                          <a:spcPts val="1000"/>
                        </a:spcBef>
                        <a:defRPr sz="1800"/>
                      </a:pPr>
                      <a:r>
                        <a:rPr b="1" sz="1000">
                          <a:latin typeface="Tahoma"/>
                          <a:ea typeface="Tahoma"/>
                          <a:cs typeface="Tahoma"/>
                          <a:sym typeface="Tahoma"/>
                        </a:rPr>
                        <a:t>86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Kahara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Bathri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87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CHIRALA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BHALARA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88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Doda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Jakyas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Challer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89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GANDERBAL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GUND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Sumbal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877">
                <a:tc>
                  <a:txBody>
                    <a:bodyPr/>
                    <a:lstStyle/>
                    <a:p>
                      <a:pPr algn="ctr" defTabSz="914400">
                        <a:lnSpc>
                          <a:spcPct val="115000"/>
                        </a:lnSpc>
                        <a:spcBef>
                          <a:spcPts val="1000"/>
                        </a:spcBef>
                        <a:defRPr sz="1800"/>
                      </a:pPr>
                      <a:r>
                        <a:rPr b="1" sz="1000">
                          <a:latin typeface="Tahoma"/>
                          <a:ea typeface="Tahoma"/>
                          <a:cs typeface="Tahoma"/>
                          <a:sym typeface="Tahoma"/>
                        </a:rPr>
                        <a:t>90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GANDERBAL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LAR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Watlar-B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bl>
          </a:graphicData>
        </a:graphic>
      </p:graphicFrame>
      <p:sp>
        <p:nvSpPr>
          <p:cNvPr id="597" name="Rectangle 1"/>
          <p:cNvSpPr txBox="1"/>
          <p:nvPr/>
        </p:nvSpPr>
        <p:spPr>
          <a:xfrm>
            <a:off x="1645919" y="13047"/>
            <a:ext cx="8900162" cy="84226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lnSpc>
                <a:spcPct val="115000"/>
              </a:lnSpc>
              <a:spcBef>
                <a:spcPts val="600"/>
              </a:spcBef>
              <a:defRPr b="1">
                <a:solidFill>
                  <a:srgbClr val="0070C0"/>
                </a:solidFill>
                <a:latin typeface="Tahoma"/>
                <a:ea typeface="Tahoma"/>
                <a:cs typeface="Tahoma"/>
                <a:sym typeface="Tahoma"/>
              </a:defRPr>
            </a:lvl1pPr>
          </a:lstStyle>
          <a:p>
            <a:pPr/>
            <a:r>
              <a:t>District-wise 285 ASPIRATIONAL (MOST BACKWARD) PANCHAYATS OF J&amp;K </a:t>
            </a:r>
            <a:endParaRPr>
              <a:latin typeface="+mj-lt"/>
              <a:ea typeface="+mj-ea"/>
              <a:cs typeface="+mj-cs"/>
              <a:sym typeface="Calibri"/>
            </a:endParaR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99" name="Table 3"/>
          <p:cNvGraphicFramePr/>
          <p:nvPr/>
        </p:nvGraphicFramePr>
        <p:xfrm>
          <a:off x="2362200" y="406400"/>
          <a:ext cx="7543800" cy="602773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81137"/>
                <a:gridCol w="1466724"/>
                <a:gridCol w="2733148"/>
                <a:gridCol w="2462791"/>
              </a:tblGrid>
              <a:tr h="195491">
                <a:tc>
                  <a:txBody>
                    <a:bodyPr/>
                    <a:lstStyle/>
                    <a:p>
                      <a:pPr algn="ctr" defTabSz="914400">
                        <a:lnSpc>
                          <a:spcPct val="115000"/>
                        </a:lnSpc>
                        <a:defRPr sz="1800"/>
                      </a:pPr>
                      <a:r>
                        <a:rPr b="1" sz="1200">
                          <a:solidFill>
                            <a:srgbClr val="FFFFFF"/>
                          </a:solidFill>
                          <a:latin typeface="Tahoma"/>
                          <a:ea typeface="Tahoma"/>
                          <a:cs typeface="Tahoma"/>
                          <a:sym typeface="Tahoma"/>
                        </a:rPr>
                        <a:t>S. No</a:t>
                      </a:r>
                    </a:p>
                  </a:txBody>
                  <a:tcPr marL="0" marR="0" marT="0" marB="0" anchor="ctr" anchorCtr="0" horzOverflow="overflow">
                    <a:lnL w="12700">
                      <a:solidFill>
                        <a:srgbClr val="ED7D31"/>
                      </a:solidFill>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DISTRICT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BLOCK</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PANCHAYAT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91</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GANDERBAL </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KANGAN</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Poshkar</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92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GANDERBAL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SHERPATHRI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Rabitar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93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GANDERBAL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GANDERBAL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Gutalibagh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94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GANDERBAL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SAFAPORA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Pehlipora-B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95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GANDERBAL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WAKURA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Yangoora-B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96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RS Pura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Rathana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97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Miran Sahib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Bansultan Upper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98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Maira Mandrian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KANDI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99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Nagrota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Sagoon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100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Chowki Choura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Ghar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101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Pargwal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Gurha Manhasan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102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Suchetgarh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Abdal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103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Samwan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Bardoh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104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Mathwar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Gorda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105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Akhnoor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Sungal Upper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106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Bhalwal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Kote Lower B (Garhi)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107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Bishnah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SEHORA 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108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Marh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Karloop</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109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Bhalwal Brahmana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Mawa Brahmana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110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KHOUR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Gigrial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111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Mandal Phallian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Kirpalpur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112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Satwari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Sunjwan Upper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113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Kharah Balli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Dori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114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Dansal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POUNTHAL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115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Arnia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Pachail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63004">
                <a:tc>
                  <a:txBody>
                    <a:bodyPr/>
                    <a:lstStyle/>
                    <a:p>
                      <a:pPr algn="ctr" defTabSz="914400">
                        <a:lnSpc>
                          <a:spcPct val="115000"/>
                        </a:lnSpc>
                        <a:spcBef>
                          <a:spcPts val="1000"/>
                        </a:spcBef>
                        <a:defRPr sz="1800"/>
                      </a:pPr>
                      <a:r>
                        <a:rPr b="1" sz="900">
                          <a:latin typeface="Tahoma"/>
                          <a:ea typeface="Tahoma"/>
                          <a:cs typeface="Tahoma"/>
                          <a:sym typeface="Tahoma"/>
                        </a:rPr>
                        <a:t>116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Duggain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Banjal Bhatwal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117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Lohai Malhar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Nelhew</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118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Bani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Kardoh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119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Dhar Mahanpur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Godal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120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Duggan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Surjan Chack</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bl>
          </a:graphicData>
        </a:graphic>
      </p:graphicFrame>
      <p:sp>
        <p:nvSpPr>
          <p:cNvPr id="600" name="Rectangle 1"/>
          <p:cNvSpPr txBox="1"/>
          <p:nvPr/>
        </p:nvSpPr>
        <p:spPr>
          <a:xfrm>
            <a:off x="1569719" y="38448"/>
            <a:ext cx="8900162" cy="84226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lnSpc>
                <a:spcPct val="115000"/>
              </a:lnSpc>
              <a:spcBef>
                <a:spcPts val="600"/>
              </a:spcBef>
              <a:defRPr b="1">
                <a:solidFill>
                  <a:srgbClr val="0070C0"/>
                </a:solidFill>
                <a:latin typeface="Tahoma"/>
                <a:ea typeface="Tahoma"/>
                <a:cs typeface="Tahoma"/>
                <a:sym typeface="Tahoma"/>
              </a:defRPr>
            </a:lvl1pPr>
          </a:lstStyle>
          <a:p>
            <a:pPr/>
            <a:r>
              <a:t>District-wise 285 ASPIRATIONAL (MOST BACKWARD) PANCHAYATS OF J&amp;K </a:t>
            </a:r>
            <a:endParaRPr>
              <a:latin typeface="+mj-lt"/>
              <a:ea typeface="+mj-ea"/>
              <a:cs typeface="+mj-cs"/>
              <a:sym typeface="Calibri"/>
            </a:endParaRP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02" name="Table 3"/>
          <p:cNvGraphicFramePr/>
          <p:nvPr/>
        </p:nvGraphicFramePr>
        <p:xfrm>
          <a:off x="2362200" y="406400"/>
          <a:ext cx="7543800" cy="602773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81137"/>
                <a:gridCol w="1466724"/>
                <a:gridCol w="2733148"/>
                <a:gridCol w="2462791"/>
              </a:tblGrid>
              <a:tr h="195491">
                <a:tc>
                  <a:txBody>
                    <a:bodyPr/>
                    <a:lstStyle/>
                    <a:p>
                      <a:pPr algn="ctr" defTabSz="914400">
                        <a:lnSpc>
                          <a:spcPct val="115000"/>
                        </a:lnSpc>
                        <a:defRPr sz="1800"/>
                      </a:pPr>
                      <a:r>
                        <a:rPr b="1" sz="1200">
                          <a:solidFill>
                            <a:srgbClr val="FFFFFF"/>
                          </a:solidFill>
                          <a:latin typeface="Tahoma"/>
                          <a:ea typeface="Tahoma"/>
                          <a:cs typeface="Tahoma"/>
                          <a:sym typeface="Tahoma"/>
                        </a:rPr>
                        <a:t>S. No</a:t>
                      </a:r>
                    </a:p>
                  </a:txBody>
                  <a:tcPr marL="0" marR="0" marT="0" marB="0" anchor="ctr" anchorCtr="0" horzOverflow="overflow">
                    <a:lnL w="12700">
                      <a:solidFill>
                        <a:srgbClr val="ED7D31"/>
                      </a:solidFill>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DISTRICT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BLOCK</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PANCHAYAT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121</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Billawar</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Huttar</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122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Bhoond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Bhikar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123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Keerian Gandyal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Domar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124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Barnoti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Jothana Upper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125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Baggan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Dehota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126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Mandli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Dunagara Upper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127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Mahanpur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Athialta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128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Basohli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Saman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129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Hiranagar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Sprain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130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Dinga Amb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Dinga Amb 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131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Marheen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Changi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132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Nagri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Tarafwala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133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Nagrota Gujroo</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Kasheer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134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Bhed Blode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135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KISHTWAR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WARWAN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Pyt-7(Sukhnaie)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136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KISHTWAR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BOUNJWAH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Pyt-5 [MOORI]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137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KISHTWAR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DACHHAN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Pyt-1 (Chichha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138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KISHTWAR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MARWAH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Pyt-10(Ranie-B)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139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KISHTWAR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DRABSHALLA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Pyt-18 (Shandri)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140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KISHTWAR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MUGHAL MAIDAN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Pyt-7(Kuchhal-C)</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141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KISHTWAR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INDERWAL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Pyt-3 (Chatroo Lower-C)</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142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KISHTWAR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NAGSENI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Pyt-6(Chichha)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143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KISHTWAR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TRIGAM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Pyt-6 (Trigam-C)</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144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KISHTWAR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PADDAR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Pyt-10(Palalil)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145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KISHTWAR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PALMAR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Pyt-4(Palmar Upper)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63004">
                <a:tc>
                  <a:txBody>
                    <a:bodyPr/>
                    <a:lstStyle/>
                    <a:p>
                      <a:pPr algn="ctr" defTabSz="914400">
                        <a:lnSpc>
                          <a:spcPct val="115000"/>
                        </a:lnSpc>
                        <a:spcBef>
                          <a:spcPts val="1000"/>
                        </a:spcBef>
                        <a:defRPr sz="1800"/>
                      </a:pPr>
                      <a:r>
                        <a:rPr b="1" sz="900">
                          <a:latin typeface="Tahoma"/>
                          <a:ea typeface="Tahoma"/>
                          <a:cs typeface="Tahoma"/>
                          <a:sym typeface="Tahoma"/>
                        </a:rPr>
                        <a:t>146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KISHTWAR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THAKRIE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Pyt-8(Sarawan)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147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KISHTWAR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KISHTWAR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Pyt-12  (Pochhal-B2)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148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Kulgam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DK Marg</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NAGAM-2-A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149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Kulgam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Manzgam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Hallan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491">
                <a:tc>
                  <a:txBody>
                    <a:bodyPr/>
                    <a:lstStyle/>
                    <a:p>
                      <a:pPr algn="ctr" defTabSz="914400">
                        <a:lnSpc>
                          <a:spcPct val="115000"/>
                        </a:lnSpc>
                        <a:spcBef>
                          <a:spcPts val="1000"/>
                        </a:spcBef>
                        <a:defRPr sz="1800"/>
                      </a:pPr>
                      <a:r>
                        <a:rPr b="1" sz="900">
                          <a:latin typeface="Tahoma"/>
                          <a:ea typeface="Tahoma"/>
                          <a:cs typeface="Tahoma"/>
                          <a:sym typeface="Tahoma"/>
                        </a:rPr>
                        <a:t>150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Kulgam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Frisal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Brazloo Jagir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bl>
          </a:graphicData>
        </a:graphic>
      </p:graphicFrame>
      <p:sp>
        <p:nvSpPr>
          <p:cNvPr id="603" name="Rectangle 1"/>
          <p:cNvSpPr txBox="1"/>
          <p:nvPr/>
        </p:nvSpPr>
        <p:spPr>
          <a:xfrm>
            <a:off x="1722119" y="-13941"/>
            <a:ext cx="8900162" cy="84226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lnSpc>
                <a:spcPct val="115000"/>
              </a:lnSpc>
              <a:spcBef>
                <a:spcPts val="600"/>
              </a:spcBef>
              <a:defRPr b="1">
                <a:solidFill>
                  <a:srgbClr val="0070C0"/>
                </a:solidFill>
                <a:latin typeface="Tahoma"/>
                <a:ea typeface="Tahoma"/>
                <a:cs typeface="Tahoma"/>
                <a:sym typeface="Tahoma"/>
              </a:defRPr>
            </a:lvl1pPr>
          </a:lstStyle>
          <a:p>
            <a:pPr/>
            <a:r>
              <a:t>District-wise 285 ASPIRATIONAL (MOST BACKWARD) PANCHAYATS OF J&amp;K </a:t>
            </a:r>
            <a:endParaRPr>
              <a:latin typeface="+mj-lt"/>
              <a:ea typeface="+mj-ea"/>
              <a:cs typeface="+mj-cs"/>
              <a:sym typeface="Calibri"/>
            </a:endParaR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05" name="Table 3"/>
          <p:cNvGraphicFramePr/>
          <p:nvPr/>
        </p:nvGraphicFramePr>
        <p:xfrm>
          <a:off x="2362200" y="406400"/>
          <a:ext cx="7543800" cy="60960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81137"/>
                <a:gridCol w="1466724"/>
                <a:gridCol w="2733148"/>
                <a:gridCol w="2462791"/>
              </a:tblGrid>
              <a:tr h="278910">
                <a:tc>
                  <a:txBody>
                    <a:bodyPr/>
                    <a:lstStyle/>
                    <a:p>
                      <a:pPr algn="ctr" defTabSz="914400">
                        <a:lnSpc>
                          <a:spcPct val="115000"/>
                        </a:lnSpc>
                        <a:defRPr sz="1800"/>
                      </a:pPr>
                      <a:r>
                        <a:rPr b="1" sz="1200">
                          <a:solidFill>
                            <a:srgbClr val="FFFFFF"/>
                          </a:solidFill>
                          <a:latin typeface="Tahoma"/>
                          <a:ea typeface="Tahoma"/>
                          <a:cs typeface="Tahoma"/>
                          <a:sym typeface="Tahoma"/>
                        </a:rPr>
                        <a:t>S. No</a:t>
                      </a:r>
                    </a:p>
                  </a:txBody>
                  <a:tcPr marL="0" marR="0" marT="0" marB="0" anchor="ctr" anchorCtr="0" horzOverflow="overflow">
                    <a:lnL w="12700">
                      <a:solidFill>
                        <a:srgbClr val="ED7D31"/>
                      </a:solidFill>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DISTRICT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BLOCK</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PANCHAYAT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151</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Kulgam</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DH Pora</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Yarkah A</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152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Kulgam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Behibagh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Dessend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153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Kulgam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Qaimoh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Rampora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154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Kulgam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Devsar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Chaki Badwani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155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Kulgam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Kulgam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Shalipora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156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Kulgam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Pombay</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Samnoo</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157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Kulgam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Kund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Waltengoo-B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158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Kulgam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Pahloo</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Lammer 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159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Block 5 : Keran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Mundian 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160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 9: Machil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Chountiwari 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161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Block19:  Sogam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Lalpora C Shalgund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162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 24: Wavoora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Khodi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163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Block 3 : Hyhama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Manigah C</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164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 2 : Handwara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Baderhar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165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Block 22: Teetwal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Amroie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166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Block12 :Meelyal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Rashanpora 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167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Block18:  Reddi Chokibal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Manzpthra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168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 14: Qadirabad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Jumgund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169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 Block 6:  Kralpora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Batpora 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170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 Block 1  : Drugmulla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Drugmulla 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171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Block 23: Trehgam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Trehgam 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172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 13: Natnussa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Kandi 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173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Block 16: Rajwar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Wadder Bala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174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  4:  Kalaroose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Thayan 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175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Block 7   : 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Bubernagh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62581">
                <a:tc>
                  <a:txBody>
                    <a:bodyPr/>
                    <a:lstStyle/>
                    <a:p>
                      <a:pPr algn="ctr" defTabSz="914400">
                        <a:lnSpc>
                          <a:spcPct val="115000"/>
                        </a:lnSpc>
                        <a:spcBef>
                          <a:spcPts val="1000"/>
                        </a:spcBef>
                        <a:defRPr sz="1800"/>
                      </a:pPr>
                      <a:r>
                        <a:rPr b="1" sz="900">
                          <a:latin typeface="Tahoma"/>
                          <a:ea typeface="Tahoma"/>
                          <a:cs typeface="Tahoma"/>
                          <a:sym typeface="Tahoma"/>
                        </a:rPr>
                        <a:t>176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 15:Qaziabad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Lokipora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177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Block17:  Ramhal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Zafferkhani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178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 20:  Tangdar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Bagbella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179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Block 11: Mawer Qalamabad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Khudi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180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 21: Tarathpora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Hagni Koot</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bl>
          </a:graphicData>
        </a:graphic>
      </p:graphicFrame>
      <p:sp>
        <p:nvSpPr>
          <p:cNvPr id="606" name="Rectangle 1"/>
          <p:cNvSpPr txBox="1"/>
          <p:nvPr/>
        </p:nvSpPr>
        <p:spPr>
          <a:xfrm>
            <a:off x="1569719" y="13047"/>
            <a:ext cx="8900162" cy="84226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lnSpc>
                <a:spcPct val="115000"/>
              </a:lnSpc>
              <a:spcBef>
                <a:spcPts val="600"/>
              </a:spcBef>
              <a:defRPr b="1">
                <a:solidFill>
                  <a:srgbClr val="0070C0"/>
                </a:solidFill>
                <a:latin typeface="Tahoma"/>
                <a:ea typeface="Tahoma"/>
                <a:cs typeface="Tahoma"/>
                <a:sym typeface="Tahoma"/>
              </a:defRPr>
            </a:lvl1pPr>
          </a:lstStyle>
          <a:p>
            <a:pPr/>
            <a:r>
              <a:t>District-wise 285 ASPIRATIONAL (MOST BACKWARD) PANCHAYATS OF J&amp;K </a:t>
            </a:r>
            <a:endParaRPr>
              <a:latin typeface="+mj-lt"/>
              <a:ea typeface="+mj-ea"/>
              <a:cs typeface="+mj-cs"/>
              <a:sym typeface="Calibri"/>
            </a:endParaR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08" name="Table 3"/>
          <p:cNvGraphicFramePr/>
          <p:nvPr/>
        </p:nvGraphicFramePr>
        <p:xfrm>
          <a:off x="2362200" y="406400"/>
          <a:ext cx="7543800" cy="60960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81137"/>
                <a:gridCol w="1466724"/>
                <a:gridCol w="2733148"/>
                <a:gridCol w="2462791"/>
              </a:tblGrid>
              <a:tr h="278910">
                <a:tc>
                  <a:txBody>
                    <a:bodyPr/>
                    <a:lstStyle/>
                    <a:p>
                      <a:pPr algn="ctr" defTabSz="914400">
                        <a:lnSpc>
                          <a:spcPct val="115000"/>
                        </a:lnSpc>
                        <a:defRPr sz="1800"/>
                      </a:pPr>
                      <a:r>
                        <a:rPr b="1" sz="1200">
                          <a:solidFill>
                            <a:srgbClr val="FFFFFF"/>
                          </a:solidFill>
                          <a:latin typeface="Tahoma"/>
                          <a:ea typeface="Tahoma"/>
                          <a:cs typeface="Tahoma"/>
                          <a:sym typeface="Tahoma"/>
                        </a:rPr>
                        <a:t>S. No</a:t>
                      </a:r>
                    </a:p>
                  </a:txBody>
                  <a:tcPr marL="0" marR="0" marT="0" marB="0" anchor="ctr" anchorCtr="0" horzOverflow="overflow">
                    <a:lnL w="12700">
                      <a:solidFill>
                        <a:srgbClr val="ED7D31"/>
                      </a:solidFill>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DISTRICT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BLOCK</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PANCHAYAT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181</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Magam</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Magam B</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182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Block8:Langate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Khanu Babagund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183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Poonch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Balakote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Jarranwali Gali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184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POONCH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Mankote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Magyad keni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185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POONCH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BUFLIAZ</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LOWER MURRAH KLALI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186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Poonch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Mendhar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Kalaban Faizabad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187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POONCH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Loran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Arigam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188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POONCH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POONCH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Noorkote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189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Poonch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Surankote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MARHOTE MIDDLE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190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Poonch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LASSANA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Seri Khawaja Left</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191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POONCH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SATHRA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Saloonia 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192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POONCH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NSSB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Qasba lower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193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Poonch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MANDI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Sawjian 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194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Pulwama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Ichgoze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Inderwali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195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Pulwama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Aripal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Gadpora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196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Pulwama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Tral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Chewauller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197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Pulwama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Shadimarg</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Drabgam-B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198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Pulwama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Kakapora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Hanjipora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199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Pulwama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Pampore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Hatiwara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200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Pulwama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Lassipora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Palpora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201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Pulwama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Pulwama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Nownagri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202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Pulwama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Awantipora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Tokina-I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203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Pulwama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Newa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Tumchi Nowpora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204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Pulwama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Dadasara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Nowdal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205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Khawas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BADHAL-A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62581">
                <a:tc>
                  <a:txBody>
                    <a:bodyPr/>
                    <a:lstStyle/>
                    <a:p>
                      <a:pPr algn="ctr" defTabSz="914400">
                        <a:lnSpc>
                          <a:spcPct val="115000"/>
                        </a:lnSpc>
                        <a:spcBef>
                          <a:spcPts val="1000"/>
                        </a:spcBef>
                        <a:defRPr sz="1800"/>
                      </a:pPr>
                      <a:r>
                        <a:rPr b="1" sz="900">
                          <a:latin typeface="Tahoma"/>
                          <a:ea typeface="Tahoma"/>
                          <a:cs typeface="Tahoma"/>
                          <a:sym typeface="Tahoma"/>
                        </a:rPr>
                        <a:t>206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Budhal Old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DRAJ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207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CHAWA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208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Dhanghri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KALALKASS 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209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Qila Darhal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900">
                          <a:latin typeface="Tahoma"/>
                          <a:ea typeface="Tahoma"/>
                          <a:cs typeface="Tahoma"/>
                          <a:sym typeface="Tahoma"/>
                        </a:rPr>
                        <a:t>Bagla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4983">
                <a:tc>
                  <a:txBody>
                    <a:bodyPr/>
                    <a:lstStyle/>
                    <a:p>
                      <a:pPr algn="ctr" defTabSz="914400">
                        <a:lnSpc>
                          <a:spcPct val="115000"/>
                        </a:lnSpc>
                        <a:spcBef>
                          <a:spcPts val="1000"/>
                        </a:spcBef>
                        <a:defRPr sz="1800"/>
                      </a:pPr>
                      <a:r>
                        <a:rPr b="1" sz="900">
                          <a:latin typeface="Tahoma"/>
                          <a:ea typeface="Tahoma"/>
                          <a:cs typeface="Tahoma"/>
                          <a:sym typeface="Tahoma"/>
                        </a:rPr>
                        <a:t>210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Budhal New</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900">
                          <a:latin typeface="Tahoma"/>
                          <a:ea typeface="Tahoma"/>
                          <a:cs typeface="Tahoma"/>
                          <a:sym typeface="Tahoma"/>
                        </a:rPr>
                        <a:t>TARGAIN UPPER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bl>
          </a:graphicData>
        </a:graphic>
      </p:graphicFrame>
      <p:sp>
        <p:nvSpPr>
          <p:cNvPr id="609" name="Rectangle 1"/>
          <p:cNvSpPr txBox="1"/>
          <p:nvPr/>
        </p:nvSpPr>
        <p:spPr>
          <a:xfrm>
            <a:off x="1645919" y="38448"/>
            <a:ext cx="8900162" cy="84226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lnSpc>
                <a:spcPct val="115000"/>
              </a:lnSpc>
              <a:spcBef>
                <a:spcPts val="600"/>
              </a:spcBef>
              <a:defRPr b="1">
                <a:solidFill>
                  <a:srgbClr val="0070C0"/>
                </a:solidFill>
                <a:latin typeface="Tahoma"/>
                <a:ea typeface="Tahoma"/>
                <a:cs typeface="Tahoma"/>
                <a:sym typeface="Tahoma"/>
              </a:defRPr>
            </a:lvl1pPr>
          </a:lstStyle>
          <a:p>
            <a:pPr/>
            <a:r>
              <a:t>District-wise 285 ASPIRATIONAL (MOST BACKWARD) PANCHAYATS OF J&amp;K </a:t>
            </a:r>
            <a:endParaRPr>
              <a:latin typeface="+mj-lt"/>
              <a:ea typeface="+mj-ea"/>
              <a:cs typeface="+mj-cs"/>
              <a:sym typeface="Calibri"/>
            </a:endParaR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11" name="Table 3"/>
          <p:cNvGraphicFramePr/>
          <p:nvPr/>
        </p:nvGraphicFramePr>
        <p:xfrm>
          <a:off x="2362200" y="406401"/>
          <a:ext cx="7543800" cy="610869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81137"/>
                <a:gridCol w="1466724"/>
                <a:gridCol w="2733148"/>
                <a:gridCol w="2462791"/>
              </a:tblGrid>
              <a:tr h="279454">
                <a:tc>
                  <a:txBody>
                    <a:bodyPr/>
                    <a:lstStyle/>
                    <a:p>
                      <a:pPr algn="ctr" defTabSz="914400">
                        <a:lnSpc>
                          <a:spcPct val="115000"/>
                        </a:lnSpc>
                        <a:defRPr sz="1800"/>
                      </a:pPr>
                      <a:r>
                        <a:rPr b="1" sz="1200">
                          <a:solidFill>
                            <a:srgbClr val="FFFFFF"/>
                          </a:solidFill>
                          <a:latin typeface="Tahoma"/>
                          <a:ea typeface="Tahoma"/>
                          <a:cs typeface="Tahoma"/>
                          <a:sym typeface="Tahoma"/>
                        </a:rPr>
                        <a:t>S. No</a:t>
                      </a:r>
                    </a:p>
                  </a:txBody>
                  <a:tcPr marL="0" marR="0" marT="0" marB="0" anchor="ctr" anchorCtr="0" horzOverflow="overflow">
                    <a:lnL w="12700">
                      <a:solidFill>
                        <a:srgbClr val="ED7D31"/>
                      </a:solidFill>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DISTRICT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BLOCK</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PANCHAYAT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211</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Panjgrain</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PANJGRAIN UPPER A</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212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Thannamandi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MANGOTA 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213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Seri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DEEING</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214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Darhal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UPPER DODAJ (HILL TAK)</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215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Sunderbani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BAJWAL LOWER-A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216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Manjakote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DEHRI REHLYOTE UPPER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217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Siot</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SIOT UPPER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218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Moughla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TERU UPPER-A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219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Doongi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AGRATI (S)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220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Lamberi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GARAN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221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Planghar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MAHRAJ PUR PLANGAR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222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Kalakote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DALLI-B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223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Nowshera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BHAWANI-A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224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Ramban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Ukhral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Balihote 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225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Ramban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Gundi Dharam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Gundi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226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Ramban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Gandhri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Tanger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227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Ramban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Khari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Sarachi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228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Ramban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Sangaldan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Seripora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229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Ramban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Ramsoo</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Dhanmasta C</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230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Ramban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Ramban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Ahdwa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231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Ramban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Rajgarh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Kumet</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232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Ramban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Banihal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Thachiwagan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233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Ramban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Batote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Rakh Jarog</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234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Ramban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Gool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Kalimasta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235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REASI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JIJ BAGLI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Dhakikote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63712">
                <a:tc>
                  <a:txBody>
                    <a:bodyPr/>
                    <a:lstStyle/>
                    <a:p>
                      <a:pPr algn="ctr" defTabSz="914400">
                        <a:lnSpc>
                          <a:spcPct val="115000"/>
                        </a:lnSpc>
                        <a:spcBef>
                          <a:spcPts val="1000"/>
                        </a:spcBef>
                        <a:defRPr sz="1800"/>
                      </a:pPr>
                      <a:r>
                        <a:rPr b="1" sz="1000">
                          <a:latin typeface="Tahoma"/>
                          <a:ea typeface="Tahoma"/>
                          <a:cs typeface="Tahoma"/>
                          <a:sym typeface="Tahoma"/>
                        </a:rPr>
                        <a:t>236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REASI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CHASSANA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Channa-A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237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REASI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THAKRAKOTE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Bandhar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238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REASI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MAHORE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Sildhar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239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REASI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ARNAS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Judda/B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240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REASI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THUROO</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Thillo</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bl>
          </a:graphicData>
        </a:graphic>
      </p:graphicFrame>
      <p:sp>
        <p:nvSpPr>
          <p:cNvPr id="612" name="Rectangle 1"/>
          <p:cNvSpPr txBox="1"/>
          <p:nvPr/>
        </p:nvSpPr>
        <p:spPr>
          <a:xfrm>
            <a:off x="1569719" y="-13941"/>
            <a:ext cx="8900162" cy="84226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lnSpc>
                <a:spcPct val="115000"/>
              </a:lnSpc>
              <a:spcBef>
                <a:spcPts val="600"/>
              </a:spcBef>
              <a:defRPr b="1">
                <a:solidFill>
                  <a:srgbClr val="0070C0"/>
                </a:solidFill>
                <a:latin typeface="Tahoma"/>
                <a:ea typeface="Tahoma"/>
                <a:cs typeface="Tahoma"/>
                <a:sym typeface="Tahoma"/>
              </a:defRPr>
            </a:lvl1pPr>
          </a:lstStyle>
          <a:p>
            <a:pPr/>
            <a:r>
              <a:t>District-wise 285 ASPIRATIONAL (MOST BACKWARD) PANCHAYATS OF J&amp;K </a:t>
            </a:r>
            <a:endParaRPr>
              <a:latin typeface="+mj-lt"/>
              <a:ea typeface="+mj-ea"/>
              <a:cs typeface="+mj-cs"/>
              <a:sym typeface="Calibri"/>
            </a:endParaR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14" name="Table 3"/>
          <p:cNvGraphicFramePr/>
          <p:nvPr/>
        </p:nvGraphicFramePr>
        <p:xfrm>
          <a:off x="2362200" y="406401"/>
          <a:ext cx="7543800" cy="6108693"/>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81137"/>
                <a:gridCol w="1466724"/>
                <a:gridCol w="2733148"/>
                <a:gridCol w="2462791"/>
              </a:tblGrid>
              <a:tr h="279454">
                <a:tc>
                  <a:txBody>
                    <a:bodyPr/>
                    <a:lstStyle/>
                    <a:p>
                      <a:pPr algn="ctr" defTabSz="914400">
                        <a:lnSpc>
                          <a:spcPct val="115000"/>
                        </a:lnSpc>
                        <a:defRPr sz="1800"/>
                      </a:pPr>
                      <a:r>
                        <a:rPr b="1" sz="1200">
                          <a:solidFill>
                            <a:srgbClr val="FFFFFF"/>
                          </a:solidFill>
                          <a:latin typeface="Tahoma"/>
                          <a:ea typeface="Tahoma"/>
                          <a:cs typeface="Tahoma"/>
                          <a:sym typeface="Tahoma"/>
                        </a:rPr>
                        <a:t>S. No</a:t>
                      </a:r>
                    </a:p>
                  </a:txBody>
                  <a:tcPr marL="0" marR="0" marT="0" marB="0" anchor="ctr" anchorCtr="0" horzOverflow="overflow">
                    <a:lnL w="12700">
                      <a:solidFill>
                        <a:srgbClr val="ED7D31"/>
                      </a:solidFill>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DISTRICT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BLOCK</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PANCHAYAT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241</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REASI</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GULABGARH</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Barnasal</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242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REASI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BHOMAG</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Sarhi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243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REASI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POUNI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Upper Talwara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244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REASI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REASI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Panassa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245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REASI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PANTHAL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Sira Kotla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246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REASI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KATRA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Hutt</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247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SAMBA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Sumb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Sodam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248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SAMBA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Samba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Badheri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249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SAMBA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Nud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Mohargarh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250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SAMBA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Rajpura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Madoon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251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SAMBA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Vijaypur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Bagla Dhamaore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252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SAMBA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Ramgarh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Nanga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253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SAMBA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PURMANDAL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Khara Madana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254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SAMBA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Bari Brahmana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Meen Sarkar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255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SAMBA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Ghagwal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Surrara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256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Shopian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KELLER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Wathoo</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257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Shopian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Block-7 Ramnagri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Saidpora 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258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Shopian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Block-1 Chitragam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Maldera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259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Shopian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Block-9 Zainapora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Safanagri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260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Shopian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Block-2 Herman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Chotigam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261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Shopian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Shopian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G.P. Arish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262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Shopian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Block-4 Kanji Ullar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H.P. Batgund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263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Shopian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Imamsahib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Sugoo</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264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Shopian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Kaprin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Dangam</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265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Srinagar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KHONMOH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Khonmoh C</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63712">
                <a:tc>
                  <a:txBody>
                    <a:bodyPr/>
                    <a:lstStyle/>
                    <a:p>
                      <a:pPr algn="ctr" defTabSz="914400">
                        <a:lnSpc>
                          <a:spcPct val="115000"/>
                        </a:lnSpc>
                        <a:spcBef>
                          <a:spcPts val="1000"/>
                        </a:spcBef>
                        <a:defRPr sz="1800"/>
                      </a:pPr>
                      <a:r>
                        <a:rPr b="1" sz="1000">
                          <a:latin typeface="Tahoma"/>
                          <a:ea typeface="Tahoma"/>
                          <a:cs typeface="Tahoma"/>
                          <a:sym typeface="Tahoma"/>
                        </a:rPr>
                        <a:t>266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Srinagar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SRINAGAR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Soiteng</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267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Srinagar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HARWAN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Faqir Gujree 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268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Srinagar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QAMARWARI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Panzinara 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269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Block 12:Panchari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 Sadhota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95363">
                <a:tc>
                  <a:txBody>
                    <a:bodyPr/>
                    <a:lstStyle/>
                    <a:p>
                      <a:pPr algn="ctr" defTabSz="914400">
                        <a:lnSpc>
                          <a:spcPct val="115000"/>
                        </a:lnSpc>
                        <a:spcBef>
                          <a:spcPts val="1000"/>
                        </a:spcBef>
                        <a:defRPr sz="1800"/>
                      </a:pPr>
                      <a:r>
                        <a:rPr b="1" sz="1000">
                          <a:latin typeface="Tahoma"/>
                          <a:ea typeface="Tahoma"/>
                          <a:cs typeface="Tahoma"/>
                          <a:sym typeface="Tahoma"/>
                        </a:rPr>
                        <a:t>270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Block  13: Parlidhar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 Dheeran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bl>
          </a:graphicData>
        </a:graphic>
      </p:graphicFrame>
      <p:sp>
        <p:nvSpPr>
          <p:cNvPr id="615" name="Rectangle 1"/>
          <p:cNvSpPr txBox="1"/>
          <p:nvPr/>
        </p:nvSpPr>
        <p:spPr>
          <a:xfrm>
            <a:off x="1493519" y="38448"/>
            <a:ext cx="8900162" cy="84226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lnSpc>
                <a:spcPct val="115000"/>
              </a:lnSpc>
              <a:spcBef>
                <a:spcPts val="600"/>
              </a:spcBef>
              <a:defRPr b="1">
                <a:solidFill>
                  <a:srgbClr val="0070C0"/>
                </a:solidFill>
                <a:latin typeface="Tahoma"/>
                <a:ea typeface="Tahoma"/>
                <a:cs typeface="Tahoma"/>
                <a:sym typeface="Tahoma"/>
              </a:defRPr>
            </a:lvl1pPr>
          </a:lstStyle>
          <a:p>
            <a:pPr/>
            <a:r>
              <a:t>District-wise 285 ASPIRATIONAL (MOST BACKWARD) PANCHAYATS OF J&amp;K </a:t>
            </a:r>
            <a:endParaRPr>
              <a:latin typeface="+mj-lt"/>
              <a:ea typeface="+mj-ea"/>
              <a:cs typeface="+mj-cs"/>
              <a:sym typeface="Calibri"/>
            </a:endParaRP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17" name="Table 3"/>
          <p:cNvGraphicFramePr/>
          <p:nvPr/>
        </p:nvGraphicFramePr>
        <p:xfrm>
          <a:off x="2362200" y="406401"/>
          <a:ext cx="7543800" cy="291623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881137"/>
                <a:gridCol w="1466724"/>
                <a:gridCol w="2733148"/>
                <a:gridCol w="2462791"/>
              </a:tblGrid>
              <a:tr h="253887">
                <a:tc>
                  <a:txBody>
                    <a:bodyPr/>
                    <a:lstStyle/>
                    <a:p>
                      <a:pPr algn="ctr" defTabSz="914400">
                        <a:lnSpc>
                          <a:spcPct val="115000"/>
                        </a:lnSpc>
                        <a:defRPr sz="1800"/>
                      </a:pPr>
                      <a:r>
                        <a:rPr b="1" sz="1200">
                          <a:solidFill>
                            <a:srgbClr val="FFFFFF"/>
                          </a:solidFill>
                          <a:latin typeface="Tahoma"/>
                          <a:ea typeface="Tahoma"/>
                          <a:cs typeface="Tahoma"/>
                          <a:sym typeface="Tahoma"/>
                        </a:rPr>
                        <a:t>S. No</a:t>
                      </a:r>
                    </a:p>
                  </a:txBody>
                  <a:tcPr marL="0" marR="0" marT="0" marB="0" anchor="ctr" anchorCtr="0" horzOverflow="overflow">
                    <a:lnL w="12700">
                      <a:solidFill>
                        <a:srgbClr val="ED7D31"/>
                      </a:solidFill>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DISTRICT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BLOCK</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PANCHAYAT</a:t>
                      </a:r>
                    </a:p>
                  </a:txBody>
                  <a:tcPr marL="0" marR="0" marT="0" marB="0" anchor="ctr" anchorCtr="0" horzOverflow="overflow">
                    <a:lnL w="12700">
                      <a:miter lim="400000"/>
                    </a:lnL>
                    <a:lnR w="12700">
                      <a:miter lim="400000"/>
                    </a:lnR>
                    <a:lnT w="12700">
                      <a:solidFill>
                        <a:srgbClr val="ED7D31"/>
                      </a:solidFill>
                    </a:lnT>
                    <a:lnB w="12700">
                      <a:solidFill>
                        <a:srgbClr val="ED7D31"/>
                      </a:solidFill>
                    </a:lnB>
                    <a:solidFill>
                      <a:srgbClr val="ED7D31"/>
                    </a:solidFill>
                  </a:tcPr>
                </a:tc>
              </a:tr>
              <a:tr h="177490">
                <a:tc>
                  <a:txBody>
                    <a:bodyPr/>
                    <a:lstStyle/>
                    <a:p>
                      <a:pPr algn="ctr" defTabSz="914400">
                        <a:lnSpc>
                          <a:spcPct val="115000"/>
                        </a:lnSpc>
                        <a:spcBef>
                          <a:spcPts val="1000"/>
                        </a:spcBef>
                        <a:defRPr sz="1800"/>
                      </a:pPr>
                      <a:r>
                        <a:rPr b="1" sz="1000">
                          <a:latin typeface="Tahoma"/>
                          <a:ea typeface="Tahoma"/>
                          <a:cs typeface="Tahoma"/>
                          <a:sym typeface="Tahoma"/>
                        </a:rPr>
                        <a:t>271</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Block 10: Moungri</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 Ladda-B</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r>
              <a:tr h="177490">
                <a:tc>
                  <a:txBody>
                    <a:bodyPr/>
                    <a:lstStyle/>
                    <a:p>
                      <a:pPr algn="ctr" defTabSz="914400">
                        <a:lnSpc>
                          <a:spcPct val="115000"/>
                        </a:lnSpc>
                        <a:spcBef>
                          <a:spcPts val="1000"/>
                        </a:spcBef>
                        <a:defRPr sz="1800"/>
                      </a:pPr>
                      <a:r>
                        <a:rPr b="1" sz="1000">
                          <a:latin typeface="Tahoma"/>
                          <a:ea typeface="Tahoma"/>
                          <a:cs typeface="Tahoma"/>
                          <a:sym typeface="Tahoma"/>
                        </a:rPr>
                        <a:t>272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Block  17: 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Patta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77490">
                <a:tc>
                  <a:txBody>
                    <a:bodyPr/>
                    <a:lstStyle/>
                    <a:p>
                      <a:pPr algn="ctr" defTabSz="914400">
                        <a:lnSpc>
                          <a:spcPct val="115000"/>
                        </a:lnSpc>
                        <a:spcBef>
                          <a:spcPts val="1000"/>
                        </a:spcBef>
                        <a:defRPr sz="1800"/>
                      </a:pPr>
                      <a:r>
                        <a:rPr b="1" sz="1000">
                          <a:latin typeface="Tahoma"/>
                          <a:ea typeface="Tahoma"/>
                          <a:cs typeface="Tahoma"/>
                          <a:sym typeface="Tahoma"/>
                        </a:rPr>
                        <a:t>273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Block 2 : Chenani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 Matlowa 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77490">
                <a:tc>
                  <a:txBody>
                    <a:bodyPr/>
                    <a:lstStyle/>
                    <a:p>
                      <a:pPr algn="ctr" defTabSz="914400">
                        <a:lnSpc>
                          <a:spcPct val="115000"/>
                        </a:lnSpc>
                        <a:spcBef>
                          <a:spcPts val="1000"/>
                        </a:spcBef>
                        <a:defRPr sz="1800"/>
                      </a:pPr>
                      <a:r>
                        <a:rPr b="1" sz="1000">
                          <a:latin typeface="Tahoma"/>
                          <a:ea typeface="Tahoma"/>
                          <a:cs typeface="Tahoma"/>
                          <a:sym typeface="Tahoma"/>
                        </a:rPr>
                        <a:t>274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Block 3 : Dudu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Loudhra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77490">
                <a:tc>
                  <a:txBody>
                    <a:bodyPr/>
                    <a:lstStyle/>
                    <a:p>
                      <a:pPr algn="ctr" defTabSz="914400">
                        <a:lnSpc>
                          <a:spcPct val="115000"/>
                        </a:lnSpc>
                        <a:spcBef>
                          <a:spcPts val="1000"/>
                        </a:spcBef>
                        <a:defRPr sz="1800"/>
                      </a:pPr>
                      <a:r>
                        <a:rPr b="1" sz="1000">
                          <a:latin typeface="Tahoma"/>
                          <a:ea typeface="Tahoma"/>
                          <a:cs typeface="Tahoma"/>
                          <a:sym typeface="Tahoma"/>
                        </a:rPr>
                        <a:t>275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 Block 6:  Khoon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 Motto</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77490">
                <a:tc>
                  <a:txBody>
                    <a:bodyPr/>
                    <a:lstStyle/>
                    <a:p>
                      <a:pPr algn="ctr" defTabSz="914400">
                        <a:lnSpc>
                          <a:spcPct val="115000"/>
                        </a:lnSpc>
                        <a:spcBef>
                          <a:spcPts val="1000"/>
                        </a:spcBef>
                        <a:defRPr sz="1800"/>
                      </a:pPr>
                      <a:r>
                        <a:rPr b="1" sz="1000">
                          <a:latin typeface="Tahoma"/>
                          <a:ea typeface="Tahoma"/>
                          <a:cs typeface="Tahoma"/>
                          <a:sym typeface="Tahoma"/>
                        </a:rPr>
                        <a:t>276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Block  14: Ramnagar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 Kathil Ganju East</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77490">
                <a:tc>
                  <a:txBody>
                    <a:bodyPr/>
                    <a:lstStyle/>
                    <a:p>
                      <a:pPr algn="ctr" defTabSz="914400">
                        <a:lnSpc>
                          <a:spcPct val="115000"/>
                        </a:lnSpc>
                        <a:spcBef>
                          <a:spcPts val="1000"/>
                        </a:spcBef>
                        <a:defRPr sz="1800"/>
                      </a:pPr>
                      <a:r>
                        <a:rPr b="1" sz="1000">
                          <a:latin typeface="Tahoma"/>
                          <a:ea typeface="Tahoma"/>
                          <a:cs typeface="Tahoma"/>
                          <a:sym typeface="Tahoma"/>
                        </a:rPr>
                        <a:t>277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Block 16: Tikri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Jadsarkote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77490">
                <a:tc>
                  <a:txBody>
                    <a:bodyPr/>
                    <a:lstStyle/>
                    <a:p>
                      <a:pPr algn="ctr" defTabSz="914400">
                        <a:lnSpc>
                          <a:spcPct val="115000"/>
                        </a:lnSpc>
                        <a:spcBef>
                          <a:spcPts val="1000"/>
                        </a:spcBef>
                        <a:defRPr sz="1800"/>
                      </a:pPr>
                      <a:r>
                        <a:rPr b="1" sz="1000">
                          <a:latin typeface="Tahoma"/>
                          <a:ea typeface="Tahoma"/>
                          <a:cs typeface="Tahoma"/>
                          <a:sym typeface="Tahoma"/>
                        </a:rPr>
                        <a:t>278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Block 11: Narsso</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Ladha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77490">
                <a:tc>
                  <a:txBody>
                    <a:bodyPr/>
                    <a:lstStyle/>
                    <a:p>
                      <a:pPr algn="ctr" defTabSz="914400">
                        <a:lnSpc>
                          <a:spcPct val="115000"/>
                        </a:lnSpc>
                        <a:spcBef>
                          <a:spcPts val="1000"/>
                        </a:spcBef>
                        <a:defRPr sz="1800"/>
                      </a:pPr>
                      <a:r>
                        <a:rPr b="1" sz="1000">
                          <a:latin typeface="Tahoma"/>
                          <a:ea typeface="Tahoma"/>
                          <a:cs typeface="Tahoma"/>
                          <a:sym typeface="Tahoma"/>
                        </a:rPr>
                        <a:t>279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Block8: Latti-Marothi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 Pachound 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77490">
                <a:tc>
                  <a:txBody>
                    <a:bodyPr/>
                    <a:lstStyle/>
                    <a:p>
                      <a:pPr algn="ctr" defTabSz="914400">
                        <a:lnSpc>
                          <a:spcPct val="115000"/>
                        </a:lnSpc>
                        <a:spcBef>
                          <a:spcPts val="1000"/>
                        </a:spcBef>
                        <a:defRPr sz="1800"/>
                      </a:pPr>
                      <a:r>
                        <a:rPr b="1" sz="1000">
                          <a:latin typeface="Tahoma"/>
                          <a:ea typeface="Tahoma"/>
                          <a:cs typeface="Tahoma"/>
                          <a:sym typeface="Tahoma"/>
                        </a:rPr>
                        <a:t>280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Block 15: Sewna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Charat</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77490">
                <a:tc>
                  <a:txBody>
                    <a:bodyPr/>
                    <a:lstStyle/>
                    <a:p>
                      <a:pPr algn="ctr" defTabSz="914400">
                        <a:lnSpc>
                          <a:spcPct val="115000"/>
                        </a:lnSpc>
                        <a:spcBef>
                          <a:spcPts val="1000"/>
                        </a:spcBef>
                        <a:defRPr sz="1800"/>
                      </a:pPr>
                      <a:r>
                        <a:rPr b="1" sz="1000">
                          <a:latin typeface="Tahoma"/>
                          <a:ea typeface="Tahoma"/>
                          <a:cs typeface="Tahoma"/>
                          <a:sym typeface="Tahoma"/>
                        </a:rPr>
                        <a:t>281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Block 9: Majalta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Sumal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77490">
                <a:tc>
                  <a:txBody>
                    <a:bodyPr/>
                    <a:lstStyle/>
                    <a:p>
                      <a:pPr algn="ctr" defTabSz="914400">
                        <a:lnSpc>
                          <a:spcPct val="115000"/>
                        </a:lnSpc>
                        <a:spcBef>
                          <a:spcPts val="1000"/>
                        </a:spcBef>
                        <a:defRPr sz="1800"/>
                      </a:pPr>
                      <a:r>
                        <a:rPr b="1" sz="1000">
                          <a:latin typeface="Tahoma"/>
                          <a:ea typeface="Tahoma"/>
                          <a:cs typeface="Tahoma"/>
                          <a:sym typeface="Tahoma"/>
                        </a:rPr>
                        <a:t>282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Block 5 : Jaganoo</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 Thanoa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77490">
                <a:tc>
                  <a:txBody>
                    <a:bodyPr/>
                    <a:lstStyle/>
                    <a:p>
                      <a:pPr algn="ctr" defTabSz="914400">
                        <a:lnSpc>
                          <a:spcPct val="115000"/>
                        </a:lnSpc>
                        <a:spcBef>
                          <a:spcPts val="1000"/>
                        </a:spcBef>
                        <a:defRPr sz="1800"/>
                      </a:pPr>
                      <a:r>
                        <a:rPr b="1" sz="1000">
                          <a:latin typeface="Tahoma"/>
                          <a:ea typeface="Tahoma"/>
                          <a:cs typeface="Tahoma"/>
                          <a:sym typeface="Tahoma"/>
                        </a:rPr>
                        <a:t>283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Block  4:  Ghordi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Satyalta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77490">
                <a:tc>
                  <a:txBody>
                    <a:bodyPr/>
                    <a:lstStyle/>
                    <a:p>
                      <a:pPr algn="ctr" defTabSz="914400">
                        <a:lnSpc>
                          <a:spcPct val="115000"/>
                        </a:lnSpc>
                        <a:spcBef>
                          <a:spcPts val="1000"/>
                        </a:spcBef>
                        <a:defRPr sz="1800"/>
                      </a:pPr>
                      <a:r>
                        <a:rPr b="1" sz="1000">
                          <a:latin typeface="Tahoma"/>
                          <a:ea typeface="Tahoma"/>
                          <a:cs typeface="Tahoma"/>
                          <a:sym typeface="Tahoma"/>
                        </a:rPr>
                        <a:t>284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Block 7   : Kulwanta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spcBef>
                          <a:spcPts val="1000"/>
                        </a:spcBef>
                        <a:defRPr sz="1800"/>
                      </a:pPr>
                      <a:r>
                        <a:rPr b="1" sz="1000">
                          <a:latin typeface="Tahoma"/>
                          <a:ea typeface="Tahoma"/>
                          <a:cs typeface="Tahoma"/>
                          <a:sym typeface="Tahoma"/>
                        </a:rPr>
                        <a:t> Balota Chigla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77490">
                <a:tc>
                  <a:txBody>
                    <a:bodyPr/>
                    <a:lstStyle/>
                    <a:p>
                      <a:pPr algn="ctr" defTabSz="914400">
                        <a:lnSpc>
                          <a:spcPct val="115000"/>
                        </a:lnSpc>
                        <a:spcBef>
                          <a:spcPts val="1000"/>
                        </a:spcBef>
                        <a:defRPr sz="1800"/>
                      </a:pPr>
                      <a:r>
                        <a:rPr b="1" sz="1000">
                          <a:latin typeface="Tahoma"/>
                          <a:ea typeface="Tahoma"/>
                          <a:cs typeface="Tahoma"/>
                          <a:sym typeface="Tahoma"/>
                        </a:rPr>
                        <a:t>285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Udhampur</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 Block 1  : Chanunta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spcBef>
                          <a:spcPts val="1000"/>
                        </a:spcBef>
                        <a:defRPr sz="1800"/>
                      </a:pPr>
                      <a:r>
                        <a:rPr b="1" sz="1000">
                          <a:latin typeface="Tahoma"/>
                          <a:ea typeface="Tahoma"/>
                          <a:cs typeface="Tahoma"/>
                          <a:sym typeface="Tahoma"/>
                        </a:rPr>
                        <a:t> Surni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bl>
          </a:graphicData>
        </a:graphic>
      </p:graphicFrame>
      <p:sp>
        <p:nvSpPr>
          <p:cNvPr id="618" name="Rectangle 1"/>
          <p:cNvSpPr txBox="1"/>
          <p:nvPr/>
        </p:nvSpPr>
        <p:spPr>
          <a:xfrm>
            <a:off x="1722119" y="38448"/>
            <a:ext cx="8900162" cy="842269"/>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lnSpc>
                <a:spcPct val="115000"/>
              </a:lnSpc>
              <a:spcBef>
                <a:spcPts val="600"/>
              </a:spcBef>
              <a:defRPr b="1">
                <a:solidFill>
                  <a:srgbClr val="0070C0"/>
                </a:solidFill>
                <a:latin typeface="Tahoma"/>
                <a:ea typeface="Tahoma"/>
                <a:cs typeface="Tahoma"/>
                <a:sym typeface="Tahoma"/>
              </a:defRPr>
            </a:lvl1pPr>
          </a:lstStyle>
          <a:p>
            <a:pPr/>
            <a:r>
              <a:t>District-wise 285 ASPIRATIONAL (MOST BACKWARD) PANCHAYATS OF J&amp;K </a:t>
            </a:r>
            <a:endParaRPr>
              <a:latin typeface="+mj-lt"/>
              <a:ea typeface="+mj-ea"/>
              <a:cs typeface="+mj-cs"/>
              <a:sym typeface="Calibri"/>
            </a:endParaR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2" name="Title 1"/>
          <p:cNvSpPr txBox="1"/>
          <p:nvPr>
            <p:ph type="title"/>
          </p:nvPr>
        </p:nvSpPr>
        <p:spPr>
          <a:xfrm>
            <a:off x="1828800" y="228600"/>
            <a:ext cx="8534400" cy="1371600"/>
          </a:xfrm>
          <a:prstGeom prst="rect">
            <a:avLst/>
          </a:prstGeom>
        </p:spPr>
        <p:txBody>
          <a:bodyPr/>
          <a:lstStyle/>
          <a:p>
            <a:pPr defTabSz="694944">
              <a:defRPr b="1" sz="2736">
                <a:solidFill>
                  <a:srgbClr val="0070C0"/>
                </a:solidFill>
                <a:effectLst/>
                <a:latin typeface="Tahoma"/>
                <a:ea typeface="Tahoma"/>
                <a:cs typeface="Tahoma"/>
                <a:sym typeface="Tahoma"/>
              </a:defRPr>
            </a:pPr>
            <a:r>
              <a:t>Aspirational Panchayat </a:t>
            </a:r>
            <a:br/>
            <a:r>
              <a:t>Development Programme (APDP) </a:t>
            </a:r>
            <a:br/>
          </a:p>
        </p:txBody>
      </p:sp>
      <p:sp>
        <p:nvSpPr>
          <p:cNvPr id="563" name="TextBox 4"/>
          <p:cNvSpPr txBox="1"/>
          <p:nvPr/>
        </p:nvSpPr>
        <p:spPr>
          <a:xfrm>
            <a:off x="1741169" y="5257801"/>
            <a:ext cx="8709662" cy="916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360363" indent="-360363" algn="ctr" defTabSz="914400">
              <a:defRPr b="1" sz="1400">
                <a:latin typeface="Tahoma"/>
                <a:ea typeface="Tahoma"/>
                <a:cs typeface="Tahoma"/>
                <a:sym typeface="Tahoma"/>
              </a:defRPr>
            </a:pPr>
            <a:r>
              <a:t>	</a:t>
            </a:r>
            <a:endParaRPr>
              <a:latin typeface="+mj-lt"/>
              <a:ea typeface="+mj-ea"/>
              <a:cs typeface="+mj-cs"/>
              <a:sym typeface="Calibri"/>
            </a:endParaRPr>
          </a:p>
          <a:p>
            <a:pPr marL="360363" indent="-360363" algn="ctr" defTabSz="914400">
              <a:defRPr b="1" sz="2000">
                <a:solidFill>
                  <a:srgbClr val="E46C0A"/>
                </a:solidFill>
                <a:latin typeface="Tahoma"/>
                <a:ea typeface="Tahoma"/>
                <a:cs typeface="Tahoma"/>
                <a:sym typeface="Tahoma"/>
              </a:defRPr>
            </a:pPr>
            <a:r>
              <a:t>PLANNING DEVELOPMENT &amp; MONITORING DEPARTMENT</a:t>
            </a:r>
            <a:endParaRPr>
              <a:latin typeface="+mj-lt"/>
              <a:ea typeface="+mj-ea"/>
              <a:cs typeface="+mj-cs"/>
              <a:sym typeface="Calibri"/>
            </a:endParaRPr>
          </a:p>
          <a:p>
            <a:pPr marL="360363" indent="-360363" algn="ctr" defTabSz="914400">
              <a:defRPr b="1" sz="2000">
                <a:solidFill>
                  <a:srgbClr val="E46C0A"/>
                </a:solidFill>
                <a:latin typeface="Tahoma"/>
                <a:ea typeface="Tahoma"/>
                <a:cs typeface="Tahoma"/>
                <a:sym typeface="Tahoma"/>
              </a:defRPr>
            </a:pPr>
            <a:r>
              <a:t>UT of JAMMU &amp; KASHMIR</a:t>
            </a:r>
          </a:p>
        </p:txBody>
      </p:sp>
      <p:pic>
        <p:nvPicPr>
          <p:cNvPr id="564" name="Picture 3" descr="Picture 3"/>
          <p:cNvPicPr>
            <a:picLocks noChangeAspect="1"/>
          </p:cNvPicPr>
          <p:nvPr/>
        </p:nvPicPr>
        <p:blipFill>
          <a:blip r:embed="rId2">
            <a:extLst/>
          </a:blip>
          <a:stretch>
            <a:fillRect/>
          </a:stretch>
        </p:blipFill>
        <p:spPr>
          <a:xfrm>
            <a:off x="3200400" y="1638300"/>
            <a:ext cx="5791200" cy="35814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0" name="Title 1"/>
          <p:cNvSpPr txBox="1"/>
          <p:nvPr>
            <p:ph type="title"/>
          </p:nvPr>
        </p:nvSpPr>
        <p:spPr>
          <a:xfrm>
            <a:off x="1981200" y="274638"/>
            <a:ext cx="8229600" cy="868363"/>
          </a:xfrm>
          <a:prstGeom prst="rect">
            <a:avLst/>
          </a:prstGeom>
        </p:spPr>
        <p:txBody>
          <a:bodyPr/>
          <a:lstStyle>
            <a:lvl1pPr>
              <a:defRPr b="1" sz="2400">
                <a:solidFill>
                  <a:srgbClr val="0070C0"/>
                </a:solidFill>
                <a:latin typeface="Tahoma"/>
                <a:ea typeface="Tahoma"/>
                <a:cs typeface="Tahoma"/>
                <a:sym typeface="Tahoma"/>
              </a:defRPr>
            </a:lvl1pPr>
          </a:lstStyle>
          <a:p>
            <a:pPr>
              <a:defRPr>
                <a:effectLst/>
              </a:defRPr>
            </a:pPr>
            <a:r>
              <a:t>District-wise Range of Scores Achieved- Panchayats having Least score &amp; highest score in the District</a:t>
            </a:r>
          </a:p>
        </p:txBody>
      </p:sp>
      <p:graphicFrame>
        <p:nvGraphicFramePr>
          <p:cNvPr id="621" name="Content Placeholder 3"/>
          <p:cNvGraphicFramePr/>
          <p:nvPr/>
        </p:nvGraphicFramePr>
        <p:xfrm>
          <a:off x="2209800" y="1219200"/>
          <a:ext cx="8001000" cy="476885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73993"/>
                <a:gridCol w="946313"/>
                <a:gridCol w="965704"/>
                <a:gridCol w="1194527"/>
                <a:gridCol w="837720"/>
                <a:gridCol w="919165"/>
                <a:gridCol w="1365174"/>
                <a:gridCol w="1198404"/>
              </a:tblGrid>
              <a:tr h="828119">
                <a:tc>
                  <a:txBody>
                    <a:bodyPr/>
                    <a:lstStyle/>
                    <a:p>
                      <a:pPr algn="ctr" defTabSz="914400">
                        <a:defRPr sz="1800"/>
                      </a:pPr>
                      <a:r>
                        <a:rPr b="1" sz="900">
                          <a:latin typeface="Tahoma"/>
                          <a:ea typeface="Tahoma"/>
                          <a:cs typeface="Tahoma"/>
                          <a:sym typeface="Tahoma"/>
                        </a:rPr>
                        <a:t>SNO</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C5D9F1"/>
                    </a:solidFill>
                  </a:tcPr>
                </a:tc>
                <a:tc>
                  <a:txBody>
                    <a:bodyPr/>
                    <a:lstStyle/>
                    <a:p>
                      <a:pPr algn="ctr" defTabSz="914400">
                        <a:defRPr sz="1800"/>
                      </a:pPr>
                      <a:r>
                        <a:rPr b="1" sz="900">
                          <a:latin typeface="Tahoma"/>
                          <a:ea typeface="Tahoma"/>
                          <a:cs typeface="Tahoma"/>
                          <a:sym typeface="Tahoma"/>
                        </a:rPr>
                        <a:t>DISTRICT</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C5D9F1"/>
                    </a:solidFill>
                  </a:tcPr>
                </a:tc>
                <a:tc>
                  <a:txBody>
                    <a:bodyPr/>
                    <a:lstStyle/>
                    <a:p>
                      <a:pPr algn="ctr" defTabSz="914400">
                        <a:defRPr sz="1800"/>
                      </a:pPr>
                      <a:r>
                        <a:rPr b="1" sz="900">
                          <a:latin typeface="Tahoma"/>
                          <a:ea typeface="Tahoma"/>
                          <a:cs typeface="Tahoma"/>
                          <a:sym typeface="Tahoma"/>
                        </a:rPr>
                        <a:t>BLOCK</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C5D9F1"/>
                    </a:solidFill>
                  </a:tcPr>
                </a:tc>
                <a:tc>
                  <a:txBody>
                    <a:bodyPr/>
                    <a:lstStyle/>
                    <a:p>
                      <a:pPr algn="ctr" defTabSz="914400">
                        <a:defRPr sz="1800"/>
                      </a:pPr>
                      <a:r>
                        <a:rPr b="1" sz="900">
                          <a:latin typeface="Tahoma"/>
                          <a:ea typeface="Tahoma"/>
                          <a:cs typeface="Tahoma"/>
                          <a:sym typeface="Tahoma"/>
                        </a:rPr>
                        <a:t>PANCHAYAT</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C5D9F1"/>
                    </a:solidFill>
                  </a:tcPr>
                </a:tc>
                <a:tc>
                  <a:txBody>
                    <a:bodyPr/>
                    <a:lstStyle/>
                    <a:p>
                      <a:pPr algn="ctr" defTabSz="914400">
                        <a:defRPr sz="1800"/>
                      </a:pPr>
                      <a:r>
                        <a:rPr b="1" sz="900">
                          <a:latin typeface="Tahoma"/>
                          <a:ea typeface="Tahoma"/>
                          <a:cs typeface="Tahoma"/>
                          <a:sym typeface="Tahoma"/>
                        </a:rPr>
                        <a:t>Panchayat having Least Score in the District</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C5D9F1"/>
                    </a:solidFill>
                  </a:tcPr>
                </a:tc>
                <a:tc>
                  <a:txBody>
                    <a:bodyPr/>
                    <a:lstStyle/>
                    <a:p>
                      <a:pPr algn="ctr" defTabSz="914400">
                        <a:defRPr sz="1800"/>
                      </a:pPr>
                      <a:r>
                        <a:rPr b="1" sz="900">
                          <a:latin typeface="Tahoma"/>
                          <a:ea typeface="Tahoma"/>
                          <a:cs typeface="Tahoma"/>
                          <a:sym typeface="Tahoma"/>
                        </a:rPr>
                        <a:t>Panchayat having Highest Score in the District</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C5D9F1"/>
                    </a:solidFill>
                  </a:tcPr>
                </a:tc>
                <a:tc>
                  <a:txBody>
                    <a:bodyPr/>
                    <a:lstStyle/>
                    <a:p>
                      <a:pPr algn="ctr" defTabSz="914400">
                        <a:defRPr sz="1800"/>
                      </a:pPr>
                      <a:r>
                        <a:rPr b="1" sz="900">
                          <a:latin typeface="Tahoma"/>
                          <a:ea typeface="Tahoma"/>
                          <a:cs typeface="Tahoma"/>
                          <a:sym typeface="Tahoma"/>
                        </a:rPr>
                        <a:t>BLOCK</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C5D9F1"/>
                    </a:solidFill>
                  </a:tcPr>
                </a:tc>
                <a:tc>
                  <a:txBody>
                    <a:bodyPr/>
                    <a:lstStyle/>
                    <a:p>
                      <a:pPr algn="ctr" defTabSz="914400">
                        <a:defRPr sz="1800"/>
                      </a:pPr>
                      <a:r>
                        <a:rPr b="1" sz="900">
                          <a:latin typeface="Tahoma"/>
                          <a:ea typeface="Tahoma"/>
                          <a:cs typeface="Tahoma"/>
                          <a:sym typeface="Tahoma"/>
                        </a:rPr>
                        <a:t>PANCHAYAT</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C5D9F1"/>
                    </a:solidFill>
                  </a:tcPr>
                </a:tc>
              </a:tr>
              <a:tr h="175905">
                <a:tc gridSpan="8">
                  <a:txBody>
                    <a:bodyPr/>
                    <a:lstStyle/>
                    <a:p>
                      <a:pPr algn="ctr" defTabSz="914400">
                        <a:defRPr sz="1800"/>
                      </a:pPr>
                      <a:r>
                        <a:rPr b="1" sz="900">
                          <a:latin typeface="Tahoma"/>
                          <a:ea typeface="Tahoma"/>
                          <a:cs typeface="Tahoma"/>
                          <a:sym typeface="Tahoma"/>
                        </a:rPr>
                        <a:t>Kashmir Division</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C5D9F1"/>
                    </a:solidFill>
                  </a:tcPr>
                </a:tc>
                <a:tc hMerge="1">
                  <a:tcPr/>
                </a:tc>
                <a:tc hMerge="1">
                  <a:tcPr/>
                </a:tc>
                <a:tc hMerge="1">
                  <a:tcPr/>
                </a:tc>
                <a:tc hMerge="1">
                  <a:tcPr/>
                </a:tc>
                <a:tc hMerge="1">
                  <a:tcPr/>
                </a:tc>
                <a:tc hMerge="1">
                  <a:tcPr/>
                </a:tc>
                <a:tc hMerge="1">
                  <a:tcPr/>
                </a:tc>
              </a:tr>
              <a:tr h="175905">
                <a:tc>
                  <a:txBody>
                    <a:bodyPr/>
                    <a:lstStyle/>
                    <a:p>
                      <a:pPr algn="ctr" defTabSz="914400">
                        <a:defRPr sz="1800"/>
                      </a:pPr>
                      <a:r>
                        <a:rPr b="1" sz="900">
                          <a:latin typeface="Tahoma"/>
                          <a:ea typeface="Tahoma"/>
                          <a:cs typeface="Tahoma"/>
                          <a:sym typeface="Tahoma"/>
                        </a:rPr>
                        <a:t>1</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Bandipore</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TULAIL</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Buglinder B </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49.78</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75.96</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BANDIPORA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Nadihal A </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2</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Anantnag</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CHITTERGUL</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Panchalthan</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51.77</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87.57</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ANANTNAG </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Peth Dialgam</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205604">
                <a:tc>
                  <a:txBody>
                    <a:bodyPr/>
                    <a:lstStyle/>
                    <a:p>
                      <a:pPr algn="ctr" defTabSz="914400">
                        <a:defRPr sz="1800"/>
                      </a:pPr>
                      <a:r>
                        <a:rPr b="1" sz="900">
                          <a:latin typeface="Tahoma"/>
                          <a:ea typeface="Tahoma"/>
                          <a:cs typeface="Tahoma"/>
                          <a:sym typeface="Tahoma"/>
                        </a:rPr>
                        <a:t>3</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KUPWARA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Keran</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Mundian 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54.03</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83.23</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Mawer Qalamabad</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Qalamchakla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4</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Baramulla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Singhpora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Gund Ibrahim 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58.11</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78.96</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Sangrama </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Lalad</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5</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Shopian</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KELLER</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Wathoo</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60.20</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80.68</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 Herman</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CH.Sidiq Khan</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6</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Kulgam</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DK Marg</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NAGAM-2-A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68.45</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86.44</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Kund</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Waltengoo-A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7</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GANDERBAL </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GUND</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Sumbal</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68.84</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82.10</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WAKURA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Barsoo</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8</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Budgam</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Khag</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Drung</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69.46</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87.46</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Chararishief</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MALPORA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9</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Pulwama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Ichgoze</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Inderwali</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76.48</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84.06</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Awantipora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Lethpora-A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10</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SRINAGAR </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Khonmoh </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Khonmoh C</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82.52</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91.69</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HARWAN </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Syedpora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217025">
                <a:tc gridSpan="8">
                  <a:txBody>
                    <a:bodyPr/>
                    <a:lstStyle/>
                    <a:p>
                      <a:pPr algn="ctr" defTabSz="914400">
                        <a:defRPr sz="1800"/>
                      </a:pPr>
                      <a:r>
                        <a:rPr b="1" sz="900">
                          <a:latin typeface="Tahoma"/>
                          <a:ea typeface="Tahoma"/>
                          <a:cs typeface="Tahoma"/>
                          <a:sym typeface="Tahoma"/>
                        </a:rPr>
                        <a:t>Jammu Division</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C5D9F1"/>
                    </a:solidFill>
                  </a:tcPr>
                </a:tc>
                <a:tc hMerge="1">
                  <a:tcPr/>
                </a:tc>
                <a:tc hMerge="1">
                  <a:tcPr/>
                </a:tc>
                <a:tc hMerge="1">
                  <a:tcPr/>
                </a:tc>
                <a:tc hMerge="1">
                  <a:tcPr/>
                </a:tc>
                <a:tc hMerge="1">
                  <a:tcPr/>
                </a:tc>
                <a:tc hMerge="1">
                  <a:tcPr/>
                </a:tc>
                <a:tc hMerge="1">
                  <a:tcPr/>
                </a:tc>
              </a:tr>
              <a:tr h="175905">
                <a:tc>
                  <a:txBody>
                    <a:bodyPr/>
                    <a:lstStyle/>
                    <a:p>
                      <a:pPr algn="ctr" defTabSz="914400">
                        <a:defRPr sz="1800"/>
                      </a:pPr>
                      <a:r>
                        <a:rPr b="1" sz="900">
                          <a:latin typeface="Tahoma"/>
                          <a:ea typeface="Tahoma"/>
                          <a:cs typeface="Tahoma"/>
                          <a:sym typeface="Tahoma"/>
                        </a:rPr>
                        <a:t>1</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REASI</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JIJ Bagli</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Dhakikote</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50.01</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87.27</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KATRA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Arli Hansali</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2</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RAJOURI</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Khawas</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BADHAL 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52.58</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79.98</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Seri</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DABBAR</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3</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Ramban</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Ukhral</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Balihote B</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52.94</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76.59</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Batote</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Thopal</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4</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Kishtwar</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Warwan</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Sukhnaie</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53.78</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81.85</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KISHTWAR</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Lachdayaram-A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5</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Kathua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Duggain</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Banjal Bhatwal</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56.88</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87.86</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Kathua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Logate</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6</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POONCH</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Balakote</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Jarranwali Gali</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57.38</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78.18</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MANDI</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Azamabad</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7</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Doda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KASTIGARH</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KUDDHAR B</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57.93</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88.12</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Bhaderwah</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GATHA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8</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Udhampur</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Panchari</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Sadhota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59.97</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87.31</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Ghordi</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 Barmeen Lower</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9</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Jammu</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RS Pura </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Rathana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63.76</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88.93</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Satwari</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Narwal Bala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r h="175905">
                <a:tc>
                  <a:txBody>
                    <a:bodyPr/>
                    <a:lstStyle/>
                    <a:p>
                      <a:pPr algn="ctr" defTabSz="914400">
                        <a:defRPr sz="1800"/>
                      </a:pPr>
                      <a:r>
                        <a:rPr b="1" sz="900">
                          <a:latin typeface="Tahoma"/>
                          <a:ea typeface="Tahoma"/>
                          <a:cs typeface="Tahoma"/>
                          <a:sym typeface="Tahoma"/>
                        </a:rPr>
                        <a:t>10</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SAMBA</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FFFF"/>
                    </a:solidFill>
                  </a:tcPr>
                </a:tc>
                <a:tc>
                  <a:txBody>
                    <a:bodyPr/>
                    <a:lstStyle/>
                    <a:p>
                      <a:pPr algn="l" defTabSz="914400">
                        <a:defRPr sz="1800"/>
                      </a:pPr>
                      <a:r>
                        <a:rPr b="1" sz="900">
                          <a:latin typeface="Tahoma"/>
                          <a:ea typeface="Tahoma"/>
                          <a:cs typeface="Tahoma"/>
                          <a:sym typeface="Tahoma"/>
                        </a:rPr>
                        <a:t>Sumb</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l" defTabSz="914400">
                        <a:defRPr sz="1800"/>
                      </a:pPr>
                      <a:r>
                        <a:rPr b="1" sz="900">
                          <a:latin typeface="Tahoma"/>
                          <a:ea typeface="Tahoma"/>
                          <a:cs typeface="Tahoma"/>
                          <a:sym typeface="Tahoma"/>
                        </a:rPr>
                        <a:t>Sodam</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74.28</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93CDDD"/>
                    </a:solidFill>
                  </a:tcPr>
                </a:tc>
                <a:tc>
                  <a:txBody>
                    <a:bodyPr/>
                    <a:lstStyle/>
                    <a:p>
                      <a:pPr algn="ctr" defTabSz="914400">
                        <a:defRPr sz="1800"/>
                      </a:pPr>
                      <a:r>
                        <a:rPr b="1" sz="900">
                          <a:latin typeface="Tahoma"/>
                          <a:ea typeface="Tahoma"/>
                          <a:cs typeface="Tahoma"/>
                          <a:sym typeface="Tahoma"/>
                        </a:rPr>
                        <a:t>90.71</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Bari Brahmana </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c>
                  <a:txBody>
                    <a:bodyPr/>
                    <a:lstStyle/>
                    <a:p>
                      <a:pPr algn="l" defTabSz="914400">
                        <a:defRPr sz="1800"/>
                      </a:pPr>
                      <a:r>
                        <a:rPr b="1" sz="900">
                          <a:latin typeface="Tahoma"/>
                          <a:ea typeface="Tahoma"/>
                          <a:cs typeface="Tahoma"/>
                          <a:sym typeface="Tahoma"/>
                        </a:rPr>
                        <a:t>Palli </a:t>
                      </a:r>
                    </a:p>
                  </a:txBody>
                  <a:tcPr marL="9525" marR="9525" marT="9525" marB="9525" anchor="ctr"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2DDDC"/>
                    </a:solidFill>
                  </a:tcPr>
                </a:tc>
              </a:tr>
            </a:tbl>
          </a:graphicData>
        </a:graphic>
      </p:graphicFrame>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3" name="Title 1"/>
          <p:cNvSpPr txBox="1"/>
          <p:nvPr>
            <p:ph type="title"/>
          </p:nvPr>
        </p:nvSpPr>
        <p:spPr>
          <a:xfrm>
            <a:off x="1981200" y="274638"/>
            <a:ext cx="8229600" cy="715963"/>
          </a:xfrm>
          <a:prstGeom prst="rect">
            <a:avLst/>
          </a:prstGeom>
        </p:spPr>
        <p:txBody>
          <a:bodyPr/>
          <a:lstStyle>
            <a:lvl1pPr>
              <a:defRPr b="1" sz="2800">
                <a:solidFill>
                  <a:srgbClr val="0070C0"/>
                </a:solidFill>
                <a:latin typeface="Tahoma"/>
                <a:ea typeface="Tahoma"/>
                <a:cs typeface="Tahoma"/>
                <a:sym typeface="Tahoma"/>
              </a:defRPr>
            </a:lvl1pPr>
          </a:lstStyle>
          <a:p>
            <a:pPr>
              <a:defRPr>
                <a:effectLst/>
              </a:defRPr>
            </a:pPr>
            <a:r>
              <a:t>District-wise Decile Position of Panchayats</a:t>
            </a:r>
          </a:p>
        </p:txBody>
      </p:sp>
      <p:graphicFrame>
        <p:nvGraphicFramePr>
          <p:cNvPr id="624" name="Content Placeholder 3"/>
          <p:cNvGraphicFramePr/>
          <p:nvPr/>
        </p:nvGraphicFramePr>
        <p:xfrm>
          <a:off x="2438400" y="990600"/>
          <a:ext cx="7315203" cy="478631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943897"/>
                <a:gridCol w="1651819"/>
                <a:gridCol w="943897"/>
                <a:gridCol w="943897"/>
                <a:gridCol w="943897"/>
                <a:gridCol w="943897"/>
                <a:gridCol w="943897"/>
              </a:tblGrid>
              <a:tr h="216732">
                <a:tc gridSpan="7">
                  <a:txBody>
                    <a:bodyPr/>
                    <a:lstStyle/>
                    <a:p>
                      <a:pPr algn="ctr" defTabSz="914400">
                        <a:lnSpc>
                          <a:spcPct val="115000"/>
                        </a:lnSpc>
                        <a:spcBef>
                          <a:spcPts val="1000"/>
                        </a:spcBef>
                        <a:defRPr sz="1800"/>
                      </a:pPr>
                      <a:r>
                        <a:rPr b="1" sz="1200">
                          <a:latin typeface="Tahoma"/>
                          <a:ea typeface="Tahoma"/>
                          <a:cs typeface="Tahoma"/>
                          <a:sym typeface="Tahoma"/>
                        </a:rPr>
                        <a:t>Decile Position</a:t>
                      </a:r>
                    </a:p>
                  </a:txBody>
                  <a:tcPr marL="0" marR="0" marT="0" marB="0" anchor="t" anchorCtr="0" horzOverflow="overflow">
                    <a:lnL w="12700">
                      <a:miter lim="400000"/>
                    </a:lnL>
                    <a:lnR w="12700">
                      <a:miter lim="400000"/>
                    </a:lnR>
                    <a:lnT w="12700">
                      <a:miter lim="400000"/>
                    </a:lnT>
                    <a:solidFill>
                      <a:srgbClr val="FBD4B4"/>
                    </a:solidFill>
                  </a:tcPr>
                </a:tc>
                <a:tc hMerge="1">
                  <a:tcPr/>
                </a:tc>
                <a:tc hMerge="1">
                  <a:tcPr/>
                </a:tc>
                <a:tc hMerge="1">
                  <a:tcPr/>
                </a:tc>
                <a:tc hMerge="1">
                  <a:tcPr/>
                </a:tc>
                <a:tc hMerge="1">
                  <a:tcPr/>
                </a:tc>
                <a:tc hMerge="1">
                  <a:tcPr/>
                </a:tc>
              </a:tr>
              <a:tr h="216732">
                <a:tc gridSpan="7">
                  <a:txBody>
                    <a:bodyPr/>
                    <a:lstStyle/>
                    <a:p>
                      <a:pPr algn="ctr" defTabSz="914400">
                        <a:lnSpc>
                          <a:spcPct val="115000"/>
                        </a:lnSpc>
                        <a:spcBef>
                          <a:spcPts val="1000"/>
                        </a:spcBef>
                        <a:defRPr sz="1800"/>
                      </a:pPr>
                      <a:r>
                        <a:rPr b="1" sz="1200">
                          <a:solidFill>
                            <a:srgbClr val="FFFFFF"/>
                          </a:solidFill>
                          <a:latin typeface="Tahoma"/>
                          <a:ea typeface="Tahoma"/>
                          <a:cs typeface="Tahoma"/>
                          <a:sym typeface="Tahoma"/>
                        </a:rPr>
                        <a:t>Number of Panchayats</a:t>
                      </a:r>
                    </a:p>
                  </a:txBody>
                  <a:tcPr marL="0" marR="0" marT="0" marB="0" anchor="t" anchorCtr="0" horzOverflow="overflow">
                    <a:lnL w="12700">
                      <a:miter lim="400000"/>
                    </a:lnL>
                    <a:lnR w="12700">
                      <a:miter lim="400000"/>
                    </a:lnR>
                    <a:solidFill>
                      <a:srgbClr val="E36C0A"/>
                    </a:solidFill>
                  </a:tcPr>
                </a:tc>
                <a:tc hMerge="1">
                  <a:tcPr/>
                </a:tc>
                <a:tc hMerge="1">
                  <a:tcPr/>
                </a:tc>
                <a:tc hMerge="1">
                  <a:tcPr/>
                </a:tc>
                <a:tc hMerge="1">
                  <a:tcPr/>
                </a:tc>
                <a:tc hMerge="1">
                  <a:tcPr/>
                </a:tc>
                <a:tc hMerge="1">
                  <a:tcPr/>
                </a:tc>
              </a:tr>
              <a:tr h="180735">
                <a:tc>
                  <a:txBody>
                    <a:bodyPr/>
                    <a:lstStyle/>
                    <a:p>
                      <a:pPr algn="ctr" defTabSz="914400">
                        <a:lnSpc>
                          <a:spcPct val="115000"/>
                        </a:lnSpc>
                        <a:spcBef>
                          <a:spcPts val="1000"/>
                        </a:spcBef>
                        <a:defRPr sz="1800"/>
                      </a:pPr>
                      <a:r>
                        <a:rPr b="1" sz="1100">
                          <a:solidFill>
                            <a:srgbClr val="FFFFFF"/>
                          </a:solidFill>
                          <a:latin typeface="Tahoma"/>
                          <a:ea typeface="Tahoma"/>
                          <a:cs typeface="Tahoma"/>
                          <a:sym typeface="Tahoma"/>
                        </a:rPr>
                        <a:t>S.No </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100">
                          <a:latin typeface="Tahoma"/>
                          <a:ea typeface="Tahoma"/>
                          <a:cs typeface="Tahoma"/>
                          <a:sym typeface="Tahoma"/>
                        </a:rPr>
                        <a:t>District</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100">
                          <a:latin typeface="Tahoma"/>
                          <a:ea typeface="Tahoma"/>
                          <a:cs typeface="Tahoma"/>
                          <a:sym typeface="Tahoma"/>
                        </a:rPr>
                        <a:t>50-60</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100">
                          <a:latin typeface="Tahoma"/>
                          <a:ea typeface="Tahoma"/>
                          <a:cs typeface="Tahoma"/>
                          <a:sym typeface="Tahoma"/>
                        </a:rPr>
                        <a:t>60-70</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100">
                          <a:latin typeface="Tahoma"/>
                          <a:ea typeface="Tahoma"/>
                          <a:cs typeface="Tahoma"/>
                          <a:sym typeface="Tahoma"/>
                        </a:rPr>
                        <a:t>70-80</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100">
                          <a:latin typeface="Tahoma"/>
                          <a:ea typeface="Tahoma"/>
                          <a:cs typeface="Tahoma"/>
                          <a:sym typeface="Tahoma"/>
                        </a:rPr>
                        <a:t>80-90</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100">
                          <a:latin typeface="Tahoma"/>
                          <a:ea typeface="Tahoma"/>
                          <a:cs typeface="Tahoma"/>
                          <a:sym typeface="Tahoma"/>
                        </a:rPr>
                        <a:t>Total</a:t>
                      </a:r>
                    </a:p>
                  </a:txBody>
                  <a:tcPr marL="0" marR="0" marT="0" marB="0" anchor="t" anchorCtr="0" horzOverflow="overflow">
                    <a:lnL w="12700">
                      <a:miter lim="400000"/>
                    </a:lnL>
                    <a:lnR w="12700">
                      <a:miter lim="400000"/>
                    </a:lnR>
                    <a:solidFill>
                      <a:srgbClr val="FDE9D9"/>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1</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Jammu</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107</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183</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15</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305</a:t>
                      </a:r>
                    </a:p>
                  </a:txBody>
                  <a:tcPr marL="0" marR="0" marT="0" marB="0" anchor="t" anchorCtr="0" horzOverflow="overflow">
                    <a:lnL w="12700">
                      <a:miter lim="400000"/>
                    </a:lnL>
                    <a:lnR w="12700">
                      <a:miter lim="400000"/>
                    </a:lnR>
                    <a:solidFill>
                      <a:srgbClr val="FBCAA2"/>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2</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Kathua</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9</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104</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111</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33</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257</a:t>
                      </a:r>
                    </a:p>
                  </a:txBody>
                  <a:tcPr marL="0" marR="0" marT="0" marB="0" anchor="t" anchorCtr="0" horzOverflow="overflow">
                    <a:lnL w="12700">
                      <a:miter lim="400000"/>
                    </a:lnL>
                    <a:lnR w="12700">
                      <a:miter lim="400000"/>
                    </a:lnR>
                    <a:solidFill>
                      <a:srgbClr val="FDE9D9"/>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3</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Samba</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27</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74</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101</a:t>
                      </a:r>
                    </a:p>
                  </a:txBody>
                  <a:tcPr marL="0" marR="0" marT="0" marB="0" anchor="t" anchorCtr="0" horzOverflow="overflow">
                    <a:lnL w="12700">
                      <a:miter lim="400000"/>
                    </a:lnL>
                    <a:lnR w="12700">
                      <a:miter lim="400000"/>
                    </a:lnR>
                    <a:solidFill>
                      <a:srgbClr val="FBCAA2"/>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4</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Reasi </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8</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77</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68</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153</a:t>
                      </a:r>
                    </a:p>
                  </a:txBody>
                  <a:tcPr marL="0" marR="0" marT="0" marB="0" anchor="t" anchorCtr="0" horzOverflow="overflow">
                    <a:lnL w="12700">
                      <a:miter lim="400000"/>
                    </a:lnL>
                    <a:lnR w="12700">
                      <a:miter lim="400000"/>
                    </a:lnR>
                    <a:solidFill>
                      <a:srgbClr val="FDE9D9"/>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5</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Poonch </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6</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138</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85</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229</a:t>
                      </a:r>
                    </a:p>
                  </a:txBody>
                  <a:tcPr marL="0" marR="0" marT="0" marB="0" anchor="t" anchorCtr="0" horzOverflow="overflow">
                    <a:lnL w="12700">
                      <a:miter lim="400000"/>
                    </a:lnL>
                    <a:lnR w="12700">
                      <a:miter lim="400000"/>
                    </a:lnR>
                    <a:solidFill>
                      <a:srgbClr val="FBCAA2"/>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6</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Rajouri </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2</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2</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308</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312</a:t>
                      </a:r>
                    </a:p>
                  </a:txBody>
                  <a:tcPr marL="0" marR="0" marT="0" marB="0" anchor="t" anchorCtr="0" horzOverflow="overflow">
                    <a:lnL w="12700">
                      <a:miter lim="400000"/>
                    </a:lnL>
                    <a:lnR w="12700">
                      <a:miter lim="400000"/>
                    </a:lnR>
                    <a:solidFill>
                      <a:srgbClr val="FDE9D9"/>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7</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Udhampur </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20</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145</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70</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236</a:t>
                      </a:r>
                    </a:p>
                  </a:txBody>
                  <a:tcPr marL="0" marR="0" marT="0" marB="0" anchor="t" anchorCtr="0" horzOverflow="overflow">
                    <a:lnL w="12700">
                      <a:miter lim="400000"/>
                    </a:lnL>
                    <a:lnR w="12700">
                      <a:miter lim="400000"/>
                    </a:lnR>
                    <a:solidFill>
                      <a:srgbClr val="FBCAA2"/>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8</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Doda </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2</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8</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121</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106</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237</a:t>
                      </a:r>
                    </a:p>
                  </a:txBody>
                  <a:tcPr marL="0" marR="0" marT="0" marB="0" anchor="t" anchorCtr="0" horzOverflow="overflow">
                    <a:lnL w="12700">
                      <a:miter lim="400000"/>
                    </a:lnL>
                    <a:lnR w="12700">
                      <a:miter lim="400000"/>
                    </a:lnR>
                    <a:solidFill>
                      <a:srgbClr val="FDE9D9"/>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9</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Kishtwar </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6</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46</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83</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136</a:t>
                      </a:r>
                    </a:p>
                  </a:txBody>
                  <a:tcPr marL="0" marR="0" marT="0" marB="0" anchor="t" anchorCtr="0" horzOverflow="overflow">
                    <a:lnL w="12700">
                      <a:miter lim="400000"/>
                    </a:lnL>
                    <a:lnR w="12700">
                      <a:miter lim="400000"/>
                    </a:lnR>
                    <a:solidFill>
                      <a:srgbClr val="FBCAA2"/>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10</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Ramban </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8</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105</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30</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143</a:t>
                      </a:r>
                    </a:p>
                  </a:txBody>
                  <a:tcPr marL="0" marR="0" marT="0" marB="0" anchor="t" anchorCtr="0" horzOverflow="overflow">
                    <a:lnL w="12700">
                      <a:miter lim="400000"/>
                    </a:lnL>
                    <a:lnR w="12700">
                      <a:miter lim="400000"/>
                    </a:lnR>
                    <a:solidFill>
                      <a:srgbClr val="FDE9D9"/>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 </a:t>
                      </a:r>
                    </a:p>
                  </a:txBody>
                  <a:tcPr marL="0" marR="0" marT="0" marB="0" anchor="t" anchorCtr="0" horzOverflow="overflow">
                    <a:lnL w="12700">
                      <a:miter lim="400000"/>
                    </a:lnL>
                    <a:lnR w="12700">
                      <a:miter lim="400000"/>
                    </a:lnR>
                    <a:solidFill>
                      <a:srgbClr val="C4BD97"/>
                    </a:solidFill>
                  </a:tcPr>
                </a:tc>
                <a:tc>
                  <a:txBody>
                    <a:bodyPr/>
                    <a:lstStyle/>
                    <a:p>
                      <a:pPr algn="l" defTabSz="914400">
                        <a:lnSpc>
                          <a:spcPct val="115000"/>
                        </a:lnSpc>
                        <a:spcBef>
                          <a:spcPts val="1000"/>
                        </a:spcBef>
                        <a:defRPr sz="1800"/>
                      </a:pPr>
                      <a:r>
                        <a:rPr b="1" sz="1000">
                          <a:latin typeface="Tahoma"/>
                          <a:ea typeface="Tahoma"/>
                          <a:cs typeface="Tahoma"/>
                          <a:sym typeface="Tahoma"/>
                        </a:rPr>
                        <a:t>Total Jammu Div</a:t>
                      </a:r>
                    </a:p>
                  </a:txBody>
                  <a:tcPr marL="0" marR="0" marT="0" marB="0" anchor="t" anchorCtr="0" horzOverflow="overflow">
                    <a:lnL w="12700">
                      <a:miter lim="400000"/>
                    </a:lnL>
                    <a:lnR w="12700">
                      <a:miter lim="400000"/>
                    </a:lnR>
                    <a:solidFill>
                      <a:srgbClr val="C4BD97"/>
                    </a:solidFill>
                  </a:tcPr>
                </a:tc>
                <a:tc>
                  <a:txBody>
                    <a:bodyPr/>
                    <a:lstStyle/>
                    <a:p>
                      <a:pPr algn="ctr" defTabSz="914400">
                        <a:lnSpc>
                          <a:spcPct val="115000"/>
                        </a:lnSpc>
                        <a:spcBef>
                          <a:spcPts val="1000"/>
                        </a:spcBef>
                        <a:defRPr sz="1800"/>
                      </a:pPr>
                      <a:r>
                        <a:rPr b="1" sz="1000">
                          <a:latin typeface="Tahoma"/>
                          <a:ea typeface="Tahoma"/>
                          <a:cs typeface="Tahoma"/>
                          <a:sym typeface="Tahoma"/>
                        </a:rPr>
                        <a:t>42</a:t>
                      </a:r>
                    </a:p>
                  </a:txBody>
                  <a:tcPr marL="0" marR="0" marT="0" marB="0" anchor="t" anchorCtr="0" horzOverflow="overflow">
                    <a:lnL w="12700">
                      <a:miter lim="400000"/>
                    </a:lnL>
                    <a:lnR w="12700">
                      <a:miter lim="400000"/>
                    </a:lnR>
                    <a:solidFill>
                      <a:srgbClr val="C4BD97"/>
                    </a:solidFill>
                  </a:tcPr>
                </a:tc>
                <a:tc>
                  <a:txBody>
                    <a:bodyPr/>
                    <a:lstStyle/>
                    <a:p>
                      <a:pPr algn="ctr" defTabSz="914400">
                        <a:lnSpc>
                          <a:spcPct val="115000"/>
                        </a:lnSpc>
                        <a:spcBef>
                          <a:spcPts val="1000"/>
                        </a:spcBef>
                        <a:defRPr sz="1800"/>
                      </a:pPr>
                      <a:r>
                        <a:rPr b="1" sz="1000">
                          <a:latin typeface="Tahoma"/>
                          <a:ea typeface="Tahoma"/>
                          <a:cs typeface="Tahoma"/>
                          <a:sym typeface="Tahoma"/>
                        </a:rPr>
                        <a:t>530</a:t>
                      </a:r>
                    </a:p>
                  </a:txBody>
                  <a:tcPr marL="0" marR="0" marT="0" marB="0" anchor="t" anchorCtr="0" horzOverflow="overflow">
                    <a:lnL w="12700">
                      <a:miter lim="400000"/>
                    </a:lnL>
                    <a:lnR w="12700">
                      <a:miter lim="400000"/>
                    </a:lnR>
                    <a:solidFill>
                      <a:srgbClr val="C4BD97"/>
                    </a:solidFill>
                  </a:tcPr>
                </a:tc>
                <a:tc>
                  <a:txBody>
                    <a:bodyPr/>
                    <a:lstStyle/>
                    <a:p>
                      <a:pPr algn="ctr" defTabSz="914400">
                        <a:lnSpc>
                          <a:spcPct val="115000"/>
                        </a:lnSpc>
                        <a:spcBef>
                          <a:spcPts val="1000"/>
                        </a:spcBef>
                        <a:defRPr sz="1800"/>
                      </a:pPr>
                      <a:r>
                        <a:rPr b="1" sz="1000">
                          <a:latin typeface="Tahoma"/>
                          <a:ea typeface="Tahoma"/>
                          <a:cs typeface="Tahoma"/>
                          <a:sym typeface="Tahoma"/>
                        </a:rPr>
                        <a:t>1170</a:t>
                      </a:r>
                    </a:p>
                  </a:txBody>
                  <a:tcPr marL="0" marR="0" marT="0" marB="0" anchor="t" anchorCtr="0" horzOverflow="overflow">
                    <a:lnL w="12700">
                      <a:miter lim="400000"/>
                    </a:lnL>
                    <a:lnR w="12700">
                      <a:miter lim="400000"/>
                    </a:lnR>
                    <a:solidFill>
                      <a:srgbClr val="C4BD97"/>
                    </a:solidFill>
                  </a:tcPr>
                </a:tc>
                <a:tc>
                  <a:txBody>
                    <a:bodyPr/>
                    <a:lstStyle/>
                    <a:p>
                      <a:pPr algn="ctr" defTabSz="914400">
                        <a:lnSpc>
                          <a:spcPct val="115000"/>
                        </a:lnSpc>
                        <a:spcBef>
                          <a:spcPts val="1000"/>
                        </a:spcBef>
                        <a:defRPr sz="1800"/>
                      </a:pPr>
                      <a:r>
                        <a:rPr b="1" sz="1000">
                          <a:latin typeface="Tahoma"/>
                          <a:ea typeface="Tahoma"/>
                          <a:cs typeface="Tahoma"/>
                          <a:sym typeface="Tahoma"/>
                        </a:rPr>
                        <a:t>367</a:t>
                      </a:r>
                    </a:p>
                  </a:txBody>
                  <a:tcPr marL="0" marR="0" marT="0" marB="0" anchor="t" anchorCtr="0" horzOverflow="overflow">
                    <a:lnL w="12700">
                      <a:miter lim="400000"/>
                    </a:lnL>
                    <a:lnR w="12700">
                      <a:miter lim="400000"/>
                    </a:lnR>
                    <a:solidFill>
                      <a:srgbClr val="C4BD97"/>
                    </a:solidFill>
                  </a:tcPr>
                </a:tc>
                <a:tc>
                  <a:txBody>
                    <a:bodyPr/>
                    <a:lstStyle/>
                    <a:p>
                      <a:pPr algn="ctr" defTabSz="914400">
                        <a:lnSpc>
                          <a:spcPct val="115000"/>
                        </a:lnSpc>
                        <a:spcBef>
                          <a:spcPts val="1000"/>
                        </a:spcBef>
                        <a:defRPr sz="1800"/>
                      </a:pPr>
                      <a:r>
                        <a:rPr b="1" sz="1000">
                          <a:latin typeface="Tahoma"/>
                          <a:ea typeface="Tahoma"/>
                          <a:cs typeface="Tahoma"/>
                          <a:sym typeface="Tahoma"/>
                        </a:rPr>
                        <a:t>2109</a:t>
                      </a:r>
                    </a:p>
                  </a:txBody>
                  <a:tcPr marL="0" marR="0" marT="0" marB="0" anchor="t" anchorCtr="0" horzOverflow="overflow">
                    <a:lnL w="12700">
                      <a:miter lim="400000"/>
                    </a:lnL>
                    <a:lnR w="12700">
                      <a:miter lim="400000"/>
                    </a:lnR>
                    <a:solidFill>
                      <a:srgbClr val="C4BD97"/>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11</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Srinagar</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21</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21</a:t>
                      </a:r>
                    </a:p>
                  </a:txBody>
                  <a:tcPr marL="0" marR="0" marT="0" marB="0" anchor="t" anchorCtr="0" horzOverflow="overflow">
                    <a:lnL w="12700">
                      <a:miter lim="400000"/>
                    </a:lnL>
                    <a:lnR w="12700">
                      <a:miter lim="400000"/>
                    </a:lnR>
                    <a:solidFill>
                      <a:srgbClr val="FDE9D9"/>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12</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Anantnag </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3</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39</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215</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78</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335</a:t>
                      </a:r>
                    </a:p>
                  </a:txBody>
                  <a:tcPr marL="0" marR="0" marT="0" marB="0" anchor="t" anchorCtr="0" horzOverflow="overflow">
                    <a:lnL w="12700">
                      <a:miter lim="400000"/>
                    </a:lnL>
                    <a:lnR w="12700">
                      <a:miter lim="400000"/>
                    </a:lnR>
                    <a:solidFill>
                      <a:srgbClr val="FBCAA2"/>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13</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Baramulla </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7</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275</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120</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402</a:t>
                      </a:r>
                    </a:p>
                  </a:txBody>
                  <a:tcPr marL="0" marR="0" marT="0" marB="0" anchor="t" anchorCtr="0" horzOverflow="overflow">
                    <a:lnL w="12700">
                      <a:miter lim="400000"/>
                    </a:lnL>
                    <a:lnR w="12700">
                      <a:miter lim="400000"/>
                    </a:lnR>
                    <a:solidFill>
                      <a:srgbClr val="FDE9D9"/>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14</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Budgam </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2</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198</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96</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296</a:t>
                      </a:r>
                    </a:p>
                  </a:txBody>
                  <a:tcPr marL="0" marR="0" marT="0" marB="0" anchor="t" anchorCtr="0" horzOverflow="overflow">
                    <a:lnL w="12700">
                      <a:miter lim="400000"/>
                    </a:lnL>
                    <a:lnR w="12700">
                      <a:miter lim="400000"/>
                    </a:lnR>
                    <a:solidFill>
                      <a:srgbClr val="FBCAA2"/>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15</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Bandipore </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12</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100</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39</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151</a:t>
                      </a:r>
                    </a:p>
                  </a:txBody>
                  <a:tcPr marL="0" marR="0" marT="0" marB="0" anchor="t" anchorCtr="0" horzOverflow="overflow">
                    <a:lnL w="12700">
                      <a:miter lim="400000"/>
                    </a:lnL>
                    <a:lnR w="12700">
                      <a:miter lim="400000"/>
                    </a:lnR>
                    <a:solidFill>
                      <a:srgbClr val="FDE9D9"/>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16</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Kulgam </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104</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73</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178</a:t>
                      </a:r>
                    </a:p>
                  </a:txBody>
                  <a:tcPr marL="0" marR="0" marT="0" marB="0" anchor="t" anchorCtr="0" horzOverflow="overflow">
                    <a:lnL w="12700">
                      <a:miter lim="400000"/>
                    </a:lnL>
                    <a:lnR w="12700">
                      <a:miter lim="400000"/>
                    </a:lnR>
                    <a:solidFill>
                      <a:srgbClr val="FBCAA2"/>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17</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Shopian </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38</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58</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2</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98</a:t>
                      </a:r>
                    </a:p>
                  </a:txBody>
                  <a:tcPr marL="0" marR="0" marT="0" marB="0" anchor="t" anchorCtr="0" horzOverflow="overflow">
                    <a:lnL w="12700">
                      <a:miter lim="400000"/>
                    </a:lnL>
                    <a:lnR w="12700">
                      <a:miter lim="400000"/>
                    </a:lnR>
                    <a:solidFill>
                      <a:srgbClr val="FDE9D9"/>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18</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Ganderbal </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2</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118</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6</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126</a:t>
                      </a:r>
                    </a:p>
                  </a:txBody>
                  <a:tcPr marL="0" marR="0" marT="0" marB="0" anchor="t" anchorCtr="0" horzOverflow="overflow">
                    <a:lnL w="12700">
                      <a:miter lim="400000"/>
                    </a:lnL>
                    <a:lnR w="12700">
                      <a:miter lim="400000"/>
                    </a:lnR>
                    <a:solidFill>
                      <a:srgbClr val="FBCAA2"/>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19</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Kupwara </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9</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67</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292</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17</a:t>
                      </a:r>
                    </a:p>
                  </a:txBody>
                  <a:tcPr marL="0" marR="0" marT="0" marB="0" anchor="t" anchorCtr="0" horzOverflow="overflow">
                    <a:lnL w="12700">
                      <a:miter lim="400000"/>
                    </a:lnL>
                    <a:lnR w="12700">
                      <a:miter lim="400000"/>
                    </a:lnR>
                    <a:solidFill>
                      <a:srgbClr val="FDE9D9"/>
                    </a:solidFill>
                  </a:tcPr>
                </a:tc>
                <a:tc>
                  <a:txBody>
                    <a:bodyPr/>
                    <a:lstStyle/>
                    <a:p>
                      <a:pPr algn="ctr" defTabSz="914400">
                        <a:lnSpc>
                          <a:spcPct val="115000"/>
                        </a:lnSpc>
                        <a:spcBef>
                          <a:spcPts val="1000"/>
                        </a:spcBef>
                        <a:defRPr sz="1800"/>
                      </a:pPr>
                      <a:r>
                        <a:rPr b="1" sz="1000">
                          <a:latin typeface="Tahoma"/>
                          <a:ea typeface="Tahoma"/>
                          <a:cs typeface="Tahoma"/>
                          <a:sym typeface="Tahoma"/>
                        </a:rPr>
                        <a:t>385</a:t>
                      </a:r>
                    </a:p>
                  </a:txBody>
                  <a:tcPr marL="0" marR="0" marT="0" marB="0" anchor="t" anchorCtr="0" horzOverflow="overflow">
                    <a:lnL w="12700">
                      <a:miter lim="400000"/>
                    </a:lnL>
                    <a:lnR w="12700">
                      <a:miter lim="400000"/>
                    </a:lnR>
                    <a:solidFill>
                      <a:srgbClr val="FDE9D9"/>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20</a:t>
                      </a:r>
                    </a:p>
                  </a:txBody>
                  <a:tcPr marL="0" marR="0" marT="0" marB="0" anchor="t" anchorCtr="0" horzOverflow="overflow">
                    <a:lnL w="12700">
                      <a:miter lim="400000"/>
                    </a:lnL>
                    <a:lnR w="12700">
                      <a:miter lim="400000"/>
                    </a:lnR>
                    <a:solidFill>
                      <a:srgbClr val="E36C0A"/>
                    </a:solidFill>
                  </a:tcPr>
                </a:tc>
                <a:tc>
                  <a:txBody>
                    <a:bodyPr/>
                    <a:lstStyle/>
                    <a:p>
                      <a:pPr algn="l" defTabSz="914400">
                        <a:lnSpc>
                          <a:spcPct val="115000"/>
                        </a:lnSpc>
                        <a:spcBef>
                          <a:spcPts val="1000"/>
                        </a:spcBef>
                        <a:defRPr sz="1800"/>
                      </a:pPr>
                      <a:r>
                        <a:rPr b="1" sz="1000">
                          <a:latin typeface="Tahoma"/>
                          <a:ea typeface="Tahoma"/>
                          <a:cs typeface="Tahoma"/>
                          <a:sym typeface="Tahoma"/>
                        </a:rPr>
                        <a:t>Pulwama </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0</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43</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147</a:t>
                      </a:r>
                    </a:p>
                  </a:txBody>
                  <a:tcPr marL="0" marR="0" marT="0" marB="0" anchor="t" anchorCtr="0" horzOverflow="overflow">
                    <a:lnL w="12700">
                      <a:miter lim="400000"/>
                    </a:lnL>
                    <a:lnR w="12700">
                      <a:miter lim="400000"/>
                    </a:lnR>
                    <a:solidFill>
                      <a:srgbClr val="FBCAA2"/>
                    </a:solidFill>
                  </a:tcPr>
                </a:tc>
                <a:tc>
                  <a:txBody>
                    <a:bodyPr/>
                    <a:lstStyle/>
                    <a:p>
                      <a:pPr algn="ctr" defTabSz="914400">
                        <a:lnSpc>
                          <a:spcPct val="115000"/>
                        </a:lnSpc>
                        <a:spcBef>
                          <a:spcPts val="1000"/>
                        </a:spcBef>
                        <a:defRPr sz="1800"/>
                      </a:pPr>
                      <a:r>
                        <a:rPr b="1" sz="1000">
                          <a:latin typeface="Tahoma"/>
                          <a:ea typeface="Tahoma"/>
                          <a:cs typeface="Tahoma"/>
                          <a:sym typeface="Tahoma"/>
                        </a:rPr>
                        <a:t>190</a:t>
                      </a:r>
                    </a:p>
                  </a:txBody>
                  <a:tcPr marL="0" marR="0" marT="0" marB="0" anchor="t" anchorCtr="0" horzOverflow="overflow">
                    <a:lnL w="12700">
                      <a:miter lim="400000"/>
                    </a:lnL>
                    <a:lnR w="12700">
                      <a:miter lim="400000"/>
                    </a:lnR>
                    <a:solidFill>
                      <a:srgbClr val="FBCAA2"/>
                    </a:solidFill>
                  </a:tcPr>
                </a:tc>
              </a:tr>
              <a:tr h="180611">
                <a:tc>
                  <a:txBody>
                    <a:bodyPr/>
                    <a:lstStyle/>
                    <a:p>
                      <a:pPr algn="ctr" defTabSz="914400">
                        <a:lnSpc>
                          <a:spcPct val="115000"/>
                        </a:lnSpc>
                        <a:spcBef>
                          <a:spcPts val="1000"/>
                        </a:spcBef>
                        <a:defRPr sz="1800"/>
                      </a:pPr>
                      <a:r>
                        <a:rPr b="1" sz="1000">
                          <a:solidFill>
                            <a:srgbClr val="FFFFFF"/>
                          </a:solidFill>
                          <a:latin typeface="Tahoma"/>
                          <a:ea typeface="Tahoma"/>
                          <a:cs typeface="Tahoma"/>
                          <a:sym typeface="Tahoma"/>
                        </a:rPr>
                        <a:t> </a:t>
                      </a:r>
                    </a:p>
                  </a:txBody>
                  <a:tcPr marL="0" marR="0" marT="0" marB="0" anchor="t" anchorCtr="0" horzOverflow="overflow">
                    <a:lnL w="12700">
                      <a:miter lim="400000"/>
                    </a:lnL>
                    <a:lnR w="12700">
                      <a:miter lim="400000"/>
                    </a:lnR>
                    <a:solidFill>
                      <a:srgbClr val="C4BD97"/>
                    </a:solidFill>
                  </a:tcPr>
                </a:tc>
                <a:tc>
                  <a:txBody>
                    <a:bodyPr/>
                    <a:lstStyle/>
                    <a:p>
                      <a:pPr algn="l" defTabSz="914400">
                        <a:lnSpc>
                          <a:spcPct val="115000"/>
                        </a:lnSpc>
                        <a:spcBef>
                          <a:spcPts val="1000"/>
                        </a:spcBef>
                        <a:defRPr sz="1800"/>
                      </a:pPr>
                      <a:r>
                        <a:rPr b="1" sz="1000">
                          <a:latin typeface="Tahoma"/>
                          <a:ea typeface="Tahoma"/>
                          <a:cs typeface="Tahoma"/>
                          <a:sym typeface="Tahoma"/>
                        </a:rPr>
                        <a:t>Total Kashmir Div</a:t>
                      </a:r>
                    </a:p>
                  </a:txBody>
                  <a:tcPr marL="0" marR="0" marT="0" marB="0" anchor="t" anchorCtr="0" horzOverflow="overflow">
                    <a:lnL w="12700">
                      <a:miter lim="400000"/>
                    </a:lnL>
                    <a:lnR w="12700">
                      <a:miter lim="400000"/>
                    </a:lnR>
                    <a:solidFill>
                      <a:srgbClr val="C4BD97"/>
                    </a:solidFill>
                  </a:tcPr>
                </a:tc>
                <a:tc>
                  <a:txBody>
                    <a:bodyPr/>
                    <a:lstStyle/>
                    <a:p>
                      <a:pPr algn="ctr" defTabSz="914400">
                        <a:lnSpc>
                          <a:spcPct val="115000"/>
                        </a:lnSpc>
                        <a:spcBef>
                          <a:spcPts val="1000"/>
                        </a:spcBef>
                        <a:defRPr sz="1800"/>
                      </a:pPr>
                      <a:r>
                        <a:rPr b="1" sz="1000">
                          <a:latin typeface="Tahoma"/>
                          <a:ea typeface="Tahoma"/>
                          <a:cs typeface="Tahoma"/>
                          <a:sym typeface="Tahoma"/>
                        </a:rPr>
                        <a:t>31</a:t>
                      </a:r>
                    </a:p>
                  </a:txBody>
                  <a:tcPr marL="0" marR="0" marT="0" marB="0" anchor="t" anchorCtr="0" horzOverflow="overflow">
                    <a:lnL w="12700">
                      <a:miter lim="400000"/>
                    </a:lnL>
                    <a:lnR w="12700">
                      <a:miter lim="400000"/>
                    </a:lnR>
                    <a:solidFill>
                      <a:srgbClr val="C4BD97"/>
                    </a:solidFill>
                  </a:tcPr>
                </a:tc>
                <a:tc>
                  <a:txBody>
                    <a:bodyPr/>
                    <a:lstStyle/>
                    <a:p>
                      <a:pPr algn="ctr" defTabSz="914400">
                        <a:lnSpc>
                          <a:spcPct val="115000"/>
                        </a:lnSpc>
                        <a:spcBef>
                          <a:spcPts val="1000"/>
                        </a:spcBef>
                        <a:defRPr sz="1800"/>
                      </a:pPr>
                      <a:r>
                        <a:rPr b="1" sz="1000">
                          <a:latin typeface="Tahoma"/>
                          <a:ea typeface="Tahoma"/>
                          <a:cs typeface="Tahoma"/>
                          <a:sym typeface="Tahoma"/>
                        </a:rPr>
                        <a:t>524</a:t>
                      </a:r>
                    </a:p>
                  </a:txBody>
                  <a:tcPr marL="0" marR="0" marT="0" marB="0" anchor="t" anchorCtr="0" horzOverflow="overflow">
                    <a:lnL w="12700">
                      <a:miter lim="400000"/>
                    </a:lnL>
                    <a:lnR w="12700">
                      <a:miter lim="400000"/>
                    </a:lnR>
                    <a:solidFill>
                      <a:srgbClr val="C4BD97"/>
                    </a:solidFill>
                  </a:tcPr>
                </a:tc>
                <a:tc>
                  <a:txBody>
                    <a:bodyPr/>
                    <a:lstStyle/>
                    <a:p>
                      <a:pPr algn="ctr" defTabSz="914400">
                        <a:lnSpc>
                          <a:spcPct val="115000"/>
                        </a:lnSpc>
                        <a:spcBef>
                          <a:spcPts val="1000"/>
                        </a:spcBef>
                        <a:defRPr sz="1800"/>
                      </a:pPr>
                      <a:r>
                        <a:rPr b="1" sz="1000">
                          <a:latin typeface="Tahoma"/>
                          <a:ea typeface="Tahoma"/>
                          <a:cs typeface="Tahoma"/>
                          <a:sym typeface="Tahoma"/>
                        </a:rPr>
                        <a:t>1187</a:t>
                      </a:r>
                    </a:p>
                  </a:txBody>
                  <a:tcPr marL="0" marR="0" marT="0" marB="0" anchor="t" anchorCtr="0" horzOverflow="overflow">
                    <a:lnL w="12700">
                      <a:miter lim="400000"/>
                    </a:lnL>
                    <a:lnR w="12700">
                      <a:miter lim="400000"/>
                    </a:lnR>
                    <a:solidFill>
                      <a:srgbClr val="C4BD97"/>
                    </a:solidFill>
                  </a:tcPr>
                </a:tc>
                <a:tc>
                  <a:txBody>
                    <a:bodyPr/>
                    <a:lstStyle/>
                    <a:p>
                      <a:pPr algn="ctr" defTabSz="914400">
                        <a:lnSpc>
                          <a:spcPct val="115000"/>
                        </a:lnSpc>
                        <a:spcBef>
                          <a:spcPts val="1000"/>
                        </a:spcBef>
                        <a:defRPr sz="1800"/>
                      </a:pPr>
                      <a:r>
                        <a:rPr b="1" sz="1000">
                          <a:latin typeface="Tahoma"/>
                          <a:ea typeface="Tahoma"/>
                          <a:cs typeface="Tahoma"/>
                          <a:sym typeface="Tahoma"/>
                        </a:rPr>
                        <a:t>440</a:t>
                      </a:r>
                    </a:p>
                  </a:txBody>
                  <a:tcPr marL="0" marR="0" marT="0" marB="0" anchor="t" anchorCtr="0" horzOverflow="overflow">
                    <a:lnL w="12700">
                      <a:miter lim="400000"/>
                    </a:lnL>
                    <a:lnR w="12700">
                      <a:miter lim="400000"/>
                    </a:lnR>
                    <a:solidFill>
                      <a:srgbClr val="C4BD97"/>
                    </a:solidFill>
                  </a:tcPr>
                </a:tc>
                <a:tc>
                  <a:txBody>
                    <a:bodyPr/>
                    <a:lstStyle/>
                    <a:p>
                      <a:pPr algn="ctr" defTabSz="914400">
                        <a:lnSpc>
                          <a:spcPct val="115000"/>
                        </a:lnSpc>
                        <a:spcBef>
                          <a:spcPts val="1000"/>
                        </a:spcBef>
                        <a:defRPr sz="1800"/>
                      </a:pPr>
                      <a:r>
                        <a:rPr b="1" sz="1000">
                          <a:latin typeface="Tahoma"/>
                          <a:ea typeface="Tahoma"/>
                          <a:cs typeface="Tahoma"/>
                          <a:sym typeface="Tahoma"/>
                        </a:rPr>
                        <a:t>2182</a:t>
                      </a:r>
                    </a:p>
                  </a:txBody>
                  <a:tcPr marL="0" marR="0" marT="0" marB="0" anchor="t" anchorCtr="0" horzOverflow="overflow">
                    <a:lnL w="12700">
                      <a:miter lim="400000"/>
                    </a:lnL>
                    <a:lnR w="12700">
                      <a:miter lim="400000"/>
                    </a:lnR>
                    <a:solidFill>
                      <a:srgbClr val="C4BD97"/>
                    </a:solidFill>
                  </a:tcPr>
                </a:tc>
              </a:tr>
              <a:tr h="198672">
                <a:tc>
                  <a:txBody>
                    <a:bodyPr/>
                    <a:lstStyle/>
                    <a:p>
                      <a:pPr algn="ctr" defTabSz="914400">
                        <a:lnSpc>
                          <a:spcPct val="115000"/>
                        </a:lnSpc>
                        <a:spcBef>
                          <a:spcPts val="1000"/>
                        </a:spcBef>
                        <a:defRPr sz="1800"/>
                      </a:pPr>
                      <a:r>
                        <a:rPr b="1" sz="1100">
                          <a:solidFill>
                            <a:srgbClr val="FFFFFF"/>
                          </a:solidFill>
                          <a:latin typeface="Tahoma"/>
                          <a:ea typeface="Tahoma"/>
                          <a:cs typeface="Tahoma"/>
                          <a:sym typeface="Tahoma"/>
                        </a:rPr>
                        <a:t> </a:t>
                      </a:r>
                    </a:p>
                  </a:txBody>
                  <a:tcPr marL="0" marR="0" marT="0" marB="0" anchor="t" anchorCtr="0" horzOverflow="overflow">
                    <a:lnL w="12700">
                      <a:miter lim="400000"/>
                    </a:lnL>
                    <a:lnR w="12700">
                      <a:miter lim="400000"/>
                    </a:lnR>
                    <a:lnB w="12700">
                      <a:miter lim="400000"/>
                    </a:lnB>
                    <a:solidFill>
                      <a:srgbClr val="E36C0A"/>
                    </a:solidFill>
                  </a:tcPr>
                </a:tc>
                <a:tc>
                  <a:txBody>
                    <a:bodyPr/>
                    <a:lstStyle/>
                    <a:p>
                      <a:pPr algn="l" defTabSz="914400">
                        <a:lnSpc>
                          <a:spcPct val="115000"/>
                        </a:lnSpc>
                        <a:spcBef>
                          <a:spcPts val="1000"/>
                        </a:spcBef>
                        <a:defRPr sz="1800"/>
                      </a:pPr>
                      <a:r>
                        <a:rPr b="1" sz="1100">
                          <a:latin typeface="Tahoma"/>
                          <a:ea typeface="Tahoma"/>
                          <a:cs typeface="Tahoma"/>
                          <a:sym typeface="Tahoma"/>
                        </a:rPr>
                        <a:t>Grand Total J&amp;K</a:t>
                      </a:r>
                    </a:p>
                  </a:txBody>
                  <a:tcPr marL="0" marR="0" marT="0" marB="0" anchor="t" anchorCtr="0" horzOverflow="overflow">
                    <a:lnL w="12700">
                      <a:miter lim="400000"/>
                    </a:lnL>
                    <a:lnR w="12700">
                      <a:miter lim="400000"/>
                    </a:lnR>
                    <a:lnB w="12700">
                      <a:miter lim="400000"/>
                    </a:lnB>
                    <a:solidFill>
                      <a:srgbClr val="FBCAA2"/>
                    </a:solidFill>
                  </a:tcPr>
                </a:tc>
                <a:tc>
                  <a:txBody>
                    <a:bodyPr/>
                    <a:lstStyle/>
                    <a:p>
                      <a:pPr algn="ctr" defTabSz="914400">
                        <a:lnSpc>
                          <a:spcPct val="115000"/>
                        </a:lnSpc>
                        <a:spcBef>
                          <a:spcPts val="1000"/>
                        </a:spcBef>
                        <a:defRPr sz="1800"/>
                      </a:pPr>
                      <a:r>
                        <a:rPr b="1" sz="1100">
                          <a:latin typeface="Tahoma"/>
                          <a:ea typeface="Tahoma"/>
                          <a:cs typeface="Tahoma"/>
                          <a:sym typeface="Tahoma"/>
                        </a:rPr>
                        <a:t>73</a:t>
                      </a:r>
                    </a:p>
                  </a:txBody>
                  <a:tcPr marL="0" marR="0" marT="0" marB="0" anchor="t" anchorCtr="0" horzOverflow="overflow">
                    <a:lnL w="12700">
                      <a:miter lim="400000"/>
                    </a:lnL>
                    <a:lnR w="12700">
                      <a:miter lim="400000"/>
                    </a:lnR>
                    <a:lnB w="12700">
                      <a:miter lim="400000"/>
                    </a:lnB>
                    <a:solidFill>
                      <a:srgbClr val="FBCAA2"/>
                    </a:solidFill>
                  </a:tcPr>
                </a:tc>
                <a:tc>
                  <a:txBody>
                    <a:bodyPr/>
                    <a:lstStyle/>
                    <a:p>
                      <a:pPr algn="ctr" defTabSz="914400">
                        <a:lnSpc>
                          <a:spcPct val="115000"/>
                        </a:lnSpc>
                        <a:spcBef>
                          <a:spcPts val="1000"/>
                        </a:spcBef>
                        <a:defRPr sz="1800"/>
                      </a:pPr>
                      <a:r>
                        <a:rPr b="1" sz="1100">
                          <a:latin typeface="Tahoma"/>
                          <a:ea typeface="Tahoma"/>
                          <a:cs typeface="Tahoma"/>
                          <a:sym typeface="Tahoma"/>
                        </a:rPr>
                        <a:t>1054</a:t>
                      </a:r>
                    </a:p>
                  </a:txBody>
                  <a:tcPr marL="0" marR="0" marT="0" marB="0" anchor="t" anchorCtr="0" horzOverflow="overflow">
                    <a:lnL w="12700">
                      <a:miter lim="400000"/>
                    </a:lnL>
                    <a:lnR w="12700">
                      <a:miter lim="400000"/>
                    </a:lnR>
                    <a:lnB w="12700">
                      <a:miter lim="400000"/>
                    </a:lnB>
                    <a:solidFill>
                      <a:srgbClr val="FBCAA2"/>
                    </a:solidFill>
                  </a:tcPr>
                </a:tc>
                <a:tc>
                  <a:txBody>
                    <a:bodyPr/>
                    <a:lstStyle/>
                    <a:p>
                      <a:pPr algn="ctr" defTabSz="914400">
                        <a:lnSpc>
                          <a:spcPct val="115000"/>
                        </a:lnSpc>
                        <a:spcBef>
                          <a:spcPts val="1000"/>
                        </a:spcBef>
                        <a:defRPr sz="1800"/>
                      </a:pPr>
                      <a:r>
                        <a:rPr b="1" sz="1100">
                          <a:latin typeface="Tahoma"/>
                          <a:ea typeface="Tahoma"/>
                          <a:cs typeface="Tahoma"/>
                          <a:sym typeface="Tahoma"/>
                        </a:rPr>
                        <a:t>2359</a:t>
                      </a:r>
                    </a:p>
                  </a:txBody>
                  <a:tcPr marL="0" marR="0" marT="0" marB="0" anchor="t" anchorCtr="0" horzOverflow="overflow">
                    <a:lnL w="12700">
                      <a:miter lim="400000"/>
                    </a:lnL>
                    <a:lnR w="12700">
                      <a:miter lim="400000"/>
                    </a:lnR>
                    <a:lnB w="12700">
                      <a:miter lim="400000"/>
                    </a:lnB>
                    <a:solidFill>
                      <a:srgbClr val="FBCAA2"/>
                    </a:solidFill>
                  </a:tcPr>
                </a:tc>
                <a:tc>
                  <a:txBody>
                    <a:bodyPr/>
                    <a:lstStyle/>
                    <a:p>
                      <a:pPr algn="ctr" defTabSz="914400">
                        <a:lnSpc>
                          <a:spcPct val="115000"/>
                        </a:lnSpc>
                        <a:spcBef>
                          <a:spcPts val="1000"/>
                        </a:spcBef>
                        <a:defRPr sz="1800"/>
                      </a:pPr>
                      <a:r>
                        <a:rPr b="1" sz="1100">
                          <a:latin typeface="Tahoma"/>
                          <a:ea typeface="Tahoma"/>
                          <a:cs typeface="Tahoma"/>
                          <a:sym typeface="Tahoma"/>
                        </a:rPr>
                        <a:t>807</a:t>
                      </a:r>
                    </a:p>
                  </a:txBody>
                  <a:tcPr marL="0" marR="0" marT="0" marB="0" anchor="t" anchorCtr="0" horzOverflow="overflow">
                    <a:lnL w="12700">
                      <a:miter lim="400000"/>
                    </a:lnL>
                    <a:lnR w="12700">
                      <a:miter lim="400000"/>
                    </a:lnR>
                    <a:lnB w="12700">
                      <a:miter lim="400000"/>
                    </a:lnB>
                    <a:solidFill>
                      <a:srgbClr val="FBCAA2"/>
                    </a:solidFill>
                  </a:tcPr>
                </a:tc>
                <a:tc>
                  <a:txBody>
                    <a:bodyPr/>
                    <a:lstStyle/>
                    <a:p>
                      <a:pPr algn="ctr" defTabSz="914400">
                        <a:lnSpc>
                          <a:spcPct val="115000"/>
                        </a:lnSpc>
                        <a:spcBef>
                          <a:spcPts val="1000"/>
                        </a:spcBef>
                        <a:defRPr sz="1800"/>
                      </a:pPr>
                      <a:r>
                        <a:rPr b="1" sz="1100">
                          <a:latin typeface="Tahoma"/>
                          <a:ea typeface="Tahoma"/>
                          <a:cs typeface="Tahoma"/>
                          <a:sym typeface="Tahoma"/>
                        </a:rPr>
                        <a:t>4291</a:t>
                      </a:r>
                    </a:p>
                  </a:txBody>
                  <a:tcPr marL="0" marR="0" marT="0" marB="0" anchor="t" anchorCtr="0" horzOverflow="overflow">
                    <a:lnL w="12700">
                      <a:miter lim="400000"/>
                    </a:lnL>
                    <a:lnR w="12700">
                      <a:miter lim="400000"/>
                    </a:lnR>
                    <a:lnB w="12700">
                      <a:miter lim="400000"/>
                    </a:lnB>
                    <a:solidFill>
                      <a:srgbClr val="FBCAA2"/>
                    </a:solidFill>
                  </a:tcPr>
                </a:tc>
              </a:tr>
            </a:tbl>
          </a:graphicData>
        </a:graphic>
      </p:graphicFrame>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26" name="Content Placeholder 3"/>
          <p:cNvGraphicFramePr/>
          <p:nvPr/>
        </p:nvGraphicFramePr>
        <p:xfrm>
          <a:off x="2667000" y="609600"/>
          <a:ext cx="6858000" cy="613409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86960"/>
                <a:gridCol w="1476800"/>
                <a:gridCol w="1839365"/>
                <a:gridCol w="1633608"/>
                <a:gridCol w="1221267"/>
              </a:tblGrid>
              <a:tr h="175260">
                <a:tc>
                  <a:txBody>
                    <a:bodyPr/>
                    <a:lstStyle/>
                    <a:p>
                      <a:pPr algn="ctr" defTabSz="914400">
                        <a:lnSpc>
                          <a:spcPct val="115000"/>
                        </a:lnSpc>
                        <a:defRPr sz="1800"/>
                      </a:pPr>
                      <a:r>
                        <a:rPr b="1" sz="900">
                          <a:solidFill>
                            <a:srgbClr val="FFFFFF"/>
                          </a:solidFill>
                          <a:latin typeface="Tahoma"/>
                          <a:ea typeface="Tahoma"/>
                          <a:cs typeface="Tahoma"/>
                          <a:sym typeface="Tahoma"/>
                        </a:rPr>
                        <a:t>S. No</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DISTRICT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BLOCK</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Panchayat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Total Score (100)</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r>
              <a:tr h="175260">
                <a:tc>
                  <a:txBody>
                    <a:bodyPr/>
                    <a:lstStyle/>
                    <a:p>
                      <a:pPr algn="ctr" defTabSz="914400">
                        <a:lnSpc>
                          <a:spcPct val="115000"/>
                        </a:lnSpc>
                        <a:defRPr sz="1800"/>
                      </a:pPr>
                      <a:r>
                        <a:rPr b="1" sz="900">
                          <a:latin typeface="Tahoma"/>
                          <a:ea typeface="Tahoma"/>
                          <a:cs typeface="Tahoma"/>
                          <a:sym typeface="Tahoma"/>
                        </a:rPr>
                        <a:t>1</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Bandipore</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Block12 (TULAIL)</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Buglinder B </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49.78</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JIJ BAGLI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Dhakikote</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50.01</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5260">
                <a:tc>
                  <a:txBody>
                    <a:bodyPr/>
                    <a:lstStyle/>
                    <a:p>
                      <a:pPr algn="ctr" defTabSz="914400">
                        <a:lnSpc>
                          <a:spcPct val="115000"/>
                        </a:lnSpc>
                        <a:defRPr sz="1800"/>
                      </a:pPr>
                      <a:r>
                        <a:rPr b="1" sz="900">
                          <a:latin typeface="Tahoma"/>
                          <a:ea typeface="Tahoma"/>
                          <a:cs typeface="Tahoma"/>
                          <a:sym typeface="Tahoma"/>
                        </a:rPr>
                        <a:t>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CHASSANA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Channa-A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51.58</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Anantnag</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CHITTERGUL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Panchalthan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51.77</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5260">
                <a:tc>
                  <a:txBody>
                    <a:bodyPr/>
                    <a:lstStyle/>
                    <a:p>
                      <a:pPr algn="ctr" defTabSz="914400">
                        <a:lnSpc>
                          <a:spcPct val="115000"/>
                        </a:lnSpc>
                        <a:defRPr sz="1800"/>
                      </a:pPr>
                      <a:r>
                        <a:rPr b="1" sz="900">
                          <a:latin typeface="Tahoma"/>
                          <a:ea typeface="Tahoma"/>
                          <a:cs typeface="Tahoma"/>
                          <a:sym typeface="Tahoma"/>
                        </a:rPr>
                        <a:t>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THAKRAKOTE </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Bandhar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51.96</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Bandipore</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Block12 (TULAIL)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Neeru </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51.97</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5260">
                <a:tc>
                  <a:txBody>
                    <a:bodyPr/>
                    <a:lstStyle/>
                    <a:p>
                      <a:pPr algn="ctr" defTabSz="914400">
                        <a:lnSpc>
                          <a:spcPct val="115000"/>
                        </a:lnSpc>
                        <a:defRPr sz="1800"/>
                      </a:pPr>
                      <a:r>
                        <a:rPr b="1" sz="900">
                          <a:latin typeface="Tahoma"/>
                          <a:ea typeface="Tahoma"/>
                          <a:cs typeface="Tahoma"/>
                          <a:sym typeface="Tahoma"/>
                        </a:rPr>
                        <a:t>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RAJOURI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Khawas</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BADHAL-A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52.58</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Bandipore</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Block12 (TULAIL)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Zadigye-B </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52.73</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5260">
                <a:tc>
                  <a:txBody>
                    <a:bodyPr/>
                    <a:lstStyle/>
                    <a:p>
                      <a:pPr algn="ctr" defTabSz="914400">
                        <a:lnSpc>
                          <a:spcPct val="115000"/>
                        </a:lnSpc>
                        <a:defRPr sz="1800"/>
                      </a:pPr>
                      <a:r>
                        <a:rPr b="1" sz="900">
                          <a:latin typeface="Tahoma"/>
                          <a:ea typeface="Tahoma"/>
                          <a:cs typeface="Tahoma"/>
                          <a:sym typeface="Tahoma"/>
                        </a:rPr>
                        <a:t>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Ramban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Ukhral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Balihote B</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52.94</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10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Bandipore</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Block12 (TULAIL)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Zadigye-A </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53.46</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5260">
                <a:tc>
                  <a:txBody>
                    <a:bodyPr/>
                    <a:lstStyle/>
                    <a:p>
                      <a:pPr algn="ctr" defTabSz="914400">
                        <a:lnSpc>
                          <a:spcPct val="115000"/>
                        </a:lnSpc>
                        <a:defRPr sz="1800"/>
                      </a:pPr>
                      <a:r>
                        <a:rPr b="1" sz="900">
                          <a:latin typeface="Tahoma"/>
                          <a:ea typeface="Tahoma"/>
                          <a:cs typeface="Tahoma"/>
                          <a:sym typeface="Tahoma"/>
                        </a:rPr>
                        <a:t>11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MAHORE</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Sildhar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53.48</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12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Anantnag</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LARNOO</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Kharpora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53.52</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5260">
                <a:tc>
                  <a:txBody>
                    <a:bodyPr/>
                    <a:lstStyle/>
                    <a:p>
                      <a:pPr algn="ctr" defTabSz="914400">
                        <a:lnSpc>
                          <a:spcPct val="115000"/>
                        </a:lnSpc>
                        <a:defRPr sz="1800"/>
                      </a:pPr>
                      <a:r>
                        <a:rPr b="1" sz="900">
                          <a:latin typeface="Tahoma"/>
                          <a:ea typeface="Tahoma"/>
                          <a:cs typeface="Tahoma"/>
                          <a:sym typeface="Tahoma"/>
                        </a:rPr>
                        <a:t>13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ARNAS</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Judda/B</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53.70</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14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KISHTWAR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WARWAN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Pyt-7(Sukhnaie)</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53.78</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5260">
                <a:tc>
                  <a:txBody>
                    <a:bodyPr/>
                    <a:lstStyle/>
                    <a:p>
                      <a:pPr algn="ctr" defTabSz="914400">
                        <a:lnSpc>
                          <a:spcPct val="115000"/>
                        </a:lnSpc>
                        <a:defRPr sz="1800"/>
                      </a:pPr>
                      <a:r>
                        <a:rPr b="1" sz="900">
                          <a:latin typeface="Tahoma"/>
                          <a:ea typeface="Tahoma"/>
                          <a:cs typeface="Tahoma"/>
                          <a:sym typeface="Tahoma"/>
                        </a:rPr>
                        <a:t>15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Kupwara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Block 5 : Keran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Mundian 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54.03</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16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RAJOURI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Budhal Old</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DRAJ </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54.09</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5260">
                <a:tc>
                  <a:txBody>
                    <a:bodyPr/>
                    <a:lstStyle/>
                    <a:p>
                      <a:pPr algn="ctr" defTabSz="914400">
                        <a:lnSpc>
                          <a:spcPct val="115000"/>
                        </a:lnSpc>
                        <a:defRPr sz="1800"/>
                      </a:pPr>
                      <a:r>
                        <a:rPr b="1" sz="900">
                          <a:latin typeface="Tahoma"/>
                          <a:ea typeface="Tahoma"/>
                          <a:cs typeface="Tahoma"/>
                          <a:sym typeface="Tahoma"/>
                        </a:rPr>
                        <a:t>17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Bandipore</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Block12 (TULAIL)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Jurniyal B</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54.20</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18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Bandipore</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Block12 (TULAIL)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Gujran </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54.65</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5260">
                <a:tc>
                  <a:txBody>
                    <a:bodyPr/>
                    <a:lstStyle/>
                    <a:p>
                      <a:pPr algn="ctr" defTabSz="914400">
                        <a:lnSpc>
                          <a:spcPct val="115000"/>
                        </a:lnSpc>
                        <a:defRPr sz="1800"/>
                      </a:pPr>
                      <a:r>
                        <a:rPr b="1" sz="900">
                          <a:latin typeface="Tahoma"/>
                          <a:ea typeface="Tahoma"/>
                          <a:cs typeface="Tahoma"/>
                          <a:sym typeface="Tahoma"/>
                        </a:rPr>
                        <a:t>19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KISHTWAR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BOUNJWAH</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Pyt-5 [MOORI]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55.28</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20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Bandipore</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Block-2 (ARIN)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Sumlar A </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55.52</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5260">
                <a:tc>
                  <a:txBody>
                    <a:bodyPr/>
                    <a:lstStyle/>
                    <a:p>
                      <a:pPr algn="ctr" defTabSz="914400">
                        <a:lnSpc>
                          <a:spcPct val="115000"/>
                        </a:lnSpc>
                        <a:defRPr sz="1800"/>
                      </a:pPr>
                      <a:r>
                        <a:rPr b="1" sz="900">
                          <a:latin typeface="Tahoma"/>
                          <a:ea typeface="Tahoma"/>
                          <a:cs typeface="Tahoma"/>
                          <a:sym typeface="Tahoma"/>
                        </a:rPr>
                        <a:t>21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Ramban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Gundi Dharam</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Gundi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55.74</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22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Anantnag</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BRENG </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Chreeh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55.82</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5260">
                <a:tc>
                  <a:txBody>
                    <a:bodyPr/>
                    <a:lstStyle/>
                    <a:p>
                      <a:pPr algn="ctr" defTabSz="914400">
                        <a:lnSpc>
                          <a:spcPct val="115000"/>
                        </a:lnSpc>
                        <a:defRPr sz="1800"/>
                      </a:pPr>
                      <a:r>
                        <a:rPr b="1" sz="900">
                          <a:latin typeface="Tahoma"/>
                          <a:ea typeface="Tahoma"/>
                          <a:cs typeface="Tahoma"/>
                          <a:sym typeface="Tahoma"/>
                        </a:rPr>
                        <a:t>23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THUROO</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Thillo</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55.85</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24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Bandipore</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Block12 (TULAIL)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Buglinder A </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55.88</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5260">
                <a:tc>
                  <a:txBody>
                    <a:bodyPr/>
                    <a:lstStyle/>
                    <a:p>
                      <a:pPr algn="ctr" defTabSz="914400">
                        <a:lnSpc>
                          <a:spcPct val="115000"/>
                        </a:lnSpc>
                        <a:defRPr sz="1800"/>
                      </a:pPr>
                      <a:r>
                        <a:rPr b="1" sz="900">
                          <a:latin typeface="Tahoma"/>
                          <a:ea typeface="Tahoma"/>
                          <a:cs typeface="Tahoma"/>
                          <a:sym typeface="Tahoma"/>
                        </a:rPr>
                        <a:t>25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Kupwara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Block 5 : Keran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Pathroo</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56.42</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26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Bandipore</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Block12 (TULAIL)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Jurniyal A </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56.61</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5260">
                <a:tc>
                  <a:txBody>
                    <a:bodyPr/>
                    <a:lstStyle/>
                    <a:p>
                      <a:pPr algn="ctr" defTabSz="914400">
                        <a:lnSpc>
                          <a:spcPct val="115000"/>
                        </a:lnSpc>
                        <a:defRPr sz="1800"/>
                      </a:pPr>
                      <a:r>
                        <a:rPr b="1" sz="900">
                          <a:latin typeface="Tahoma"/>
                          <a:ea typeface="Tahoma"/>
                          <a:cs typeface="Tahoma"/>
                          <a:sym typeface="Tahoma"/>
                        </a:rPr>
                        <a:t>27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Ramban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Gandhri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Tanger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56.70</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28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Ramban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Khari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Sarachi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56.79</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5260">
                <a:tc>
                  <a:txBody>
                    <a:bodyPr/>
                    <a:lstStyle/>
                    <a:p>
                      <a:pPr algn="ctr" defTabSz="914400">
                        <a:lnSpc>
                          <a:spcPct val="115000"/>
                        </a:lnSpc>
                        <a:defRPr sz="1800"/>
                      </a:pPr>
                      <a:r>
                        <a:rPr b="1" sz="900">
                          <a:latin typeface="Tahoma"/>
                          <a:ea typeface="Tahoma"/>
                          <a:cs typeface="Tahoma"/>
                          <a:sym typeface="Tahoma"/>
                        </a:rPr>
                        <a:t>29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Duggain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Banjal Bhatwal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56.88</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30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Ramban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Sangaldan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Seripora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56.92</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5260">
                <a:tc>
                  <a:txBody>
                    <a:bodyPr/>
                    <a:lstStyle/>
                    <a:p>
                      <a:pPr algn="ctr" defTabSz="914400">
                        <a:lnSpc>
                          <a:spcPct val="115000"/>
                        </a:lnSpc>
                        <a:defRPr sz="1800"/>
                      </a:pPr>
                      <a:r>
                        <a:rPr b="1" sz="900">
                          <a:latin typeface="Tahoma"/>
                          <a:ea typeface="Tahoma"/>
                          <a:cs typeface="Tahoma"/>
                          <a:sym typeface="Tahoma"/>
                        </a:rPr>
                        <a:t>31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Kupwara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Block 5 : Keran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Mudian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56.97</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32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Kupwara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Block 5 : Keran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Keran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57.06</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5260">
                <a:tc>
                  <a:txBody>
                    <a:bodyPr/>
                    <a:lstStyle/>
                    <a:p>
                      <a:pPr algn="ctr" defTabSz="914400">
                        <a:lnSpc>
                          <a:spcPct val="115000"/>
                        </a:lnSpc>
                        <a:defRPr sz="1800"/>
                      </a:pPr>
                      <a:r>
                        <a:rPr b="1" sz="900">
                          <a:latin typeface="Tahoma"/>
                          <a:ea typeface="Tahoma"/>
                          <a:cs typeface="Tahoma"/>
                          <a:sym typeface="Tahoma"/>
                        </a:rPr>
                        <a:t>33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Lohai Malhar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Nelhew</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57.35</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5260">
                <a:tc>
                  <a:txBody>
                    <a:bodyPr/>
                    <a:lstStyle/>
                    <a:p>
                      <a:pPr algn="ctr" defTabSz="914400">
                        <a:lnSpc>
                          <a:spcPct val="115000"/>
                        </a:lnSpc>
                        <a:defRPr sz="1800"/>
                      </a:pPr>
                      <a:r>
                        <a:rPr b="1" sz="900">
                          <a:latin typeface="Tahoma"/>
                          <a:ea typeface="Tahoma"/>
                          <a:cs typeface="Tahoma"/>
                          <a:sym typeface="Tahoma"/>
                        </a:rPr>
                        <a:t>34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Poonch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Balakote</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Jarranwali Gali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57.38</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bl>
          </a:graphicData>
        </a:graphic>
      </p:graphicFrame>
      <p:sp>
        <p:nvSpPr>
          <p:cNvPr id="627" name="Rectangle 1"/>
          <p:cNvSpPr/>
          <p:nvPr/>
        </p:nvSpPr>
        <p:spPr>
          <a:xfrm>
            <a:off x="2019300" y="230504"/>
            <a:ext cx="8153400" cy="3962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000">
                <a:solidFill>
                  <a:srgbClr val="0070C0"/>
                </a:solidFill>
                <a:latin typeface="Tahoma"/>
                <a:ea typeface="Tahoma"/>
                <a:cs typeface="Tahoma"/>
                <a:sym typeface="Tahoma"/>
              </a:defRPr>
            </a:lvl1pPr>
          </a:lstStyle>
          <a:p>
            <a:pPr/>
            <a:r>
              <a:t>100 (Most Backward) Panchayats in the UT of J&amp;K</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29" name="Content Placeholder 3"/>
          <p:cNvGraphicFramePr/>
          <p:nvPr/>
        </p:nvGraphicFramePr>
        <p:xfrm>
          <a:off x="2667000" y="865188"/>
          <a:ext cx="6858000" cy="597376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86960"/>
                <a:gridCol w="1476800"/>
                <a:gridCol w="1839365"/>
                <a:gridCol w="1633608"/>
                <a:gridCol w="1221267"/>
              </a:tblGrid>
              <a:tr h="174860">
                <a:tc>
                  <a:txBody>
                    <a:bodyPr/>
                    <a:lstStyle/>
                    <a:p>
                      <a:pPr algn="ctr" defTabSz="914400">
                        <a:lnSpc>
                          <a:spcPct val="115000"/>
                        </a:lnSpc>
                        <a:defRPr sz="1800"/>
                      </a:pPr>
                      <a:r>
                        <a:rPr b="1" sz="900">
                          <a:solidFill>
                            <a:srgbClr val="FFFFFF"/>
                          </a:solidFill>
                          <a:latin typeface="Tahoma"/>
                          <a:ea typeface="Tahoma"/>
                          <a:cs typeface="Tahoma"/>
                          <a:sym typeface="Tahoma"/>
                        </a:rPr>
                        <a:t>S. No</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DISTRICT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BLOCK</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Panchayat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Total Score (100)</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r>
              <a:tr h="203381">
                <a:tc>
                  <a:txBody>
                    <a:bodyPr/>
                    <a:lstStyle/>
                    <a:p>
                      <a:pPr algn="ctr" defTabSz="914400">
                        <a:lnSpc>
                          <a:spcPct val="115000"/>
                        </a:lnSpc>
                        <a:defRPr sz="1800"/>
                      </a:pPr>
                      <a:r>
                        <a:rPr b="1" sz="900">
                          <a:latin typeface="Tahoma"/>
                          <a:ea typeface="Tahoma"/>
                          <a:cs typeface="Tahoma"/>
                          <a:sym typeface="Tahoma"/>
                        </a:rPr>
                        <a:t>35</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POONCH</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Mankote</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Magyad keni</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57.55</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r>
              <a:tr h="174860">
                <a:tc>
                  <a:txBody>
                    <a:bodyPr/>
                    <a:lstStyle/>
                    <a:p>
                      <a:pPr algn="ctr" defTabSz="914400">
                        <a:lnSpc>
                          <a:spcPct val="115000"/>
                        </a:lnSpc>
                        <a:defRPr sz="1800"/>
                      </a:pPr>
                      <a:r>
                        <a:rPr b="1" sz="900">
                          <a:latin typeface="Tahoma"/>
                          <a:ea typeface="Tahoma"/>
                          <a:cs typeface="Tahoma"/>
                          <a:sym typeface="Tahoma"/>
                        </a:rPr>
                        <a:t>36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Kupwara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Block 9: Machil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Chountiwari B</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57.68</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60">
                <a:tc>
                  <a:txBody>
                    <a:bodyPr/>
                    <a:lstStyle/>
                    <a:p>
                      <a:pPr algn="ctr" defTabSz="914400">
                        <a:lnSpc>
                          <a:spcPct val="115000"/>
                        </a:lnSpc>
                        <a:defRPr sz="1800"/>
                      </a:pPr>
                      <a:r>
                        <a:rPr b="1" sz="900">
                          <a:latin typeface="Tahoma"/>
                          <a:ea typeface="Tahoma"/>
                          <a:cs typeface="Tahoma"/>
                          <a:sym typeface="Tahoma"/>
                        </a:rPr>
                        <a:t>37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Ramban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Ramsoo</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Dhanmasta C</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57.78</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60">
                <a:tc>
                  <a:txBody>
                    <a:bodyPr/>
                    <a:lstStyle/>
                    <a:p>
                      <a:pPr algn="ctr" defTabSz="914400">
                        <a:lnSpc>
                          <a:spcPct val="115000"/>
                        </a:lnSpc>
                        <a:defRPr sz="1800"/>
                      </a:pPr>
                      <a:r>
                        <a:rPr b="1" sz="900">
                          <a:latin typeface="Tahoma"/>
                          <a:ea typeface="Tahoma"/>
                          <a:cs typeface="Tahoma"/>
                          <a:sym typeface="Tahoma"/>
                        </a:rPr>
                        <a:t>38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KASTIGARH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KUDDHAR B</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57.93</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60">
                <a:tc>
                  <a:txBody>
                    <a:bodyPr/>
                    <a:lstStyle/>
                    <a:p>
                      <a:pPr algn="ctr" defTabSz="914400">
                        <a:lnSpc>
                          <a:spcPct val="115000"/>
                        </a:lnSpc>
                        <a:defRPr sz="1800"/>
                      </a:pPr>
                      <a:r>
                        <a:rPr b="1" sz="900">
                          <a:latin typeface="Tahoma"/>
                          <a:ea typeface="Tahoma"/>
                          <a:cs typeface="Tahoma"/>
                          <a:sym typeface="Tahoma"/>
                        </a:rPr>
                        <a:t>39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KISHTWAR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DACHHAN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Pyt-1 (Chichha )</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57.96</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60">
                <a:tc>
                  <a:txBody>
                    <a:bodyPr/>
                    <a:lstStyle/>
                    <a:p>
                      <a:pPr algn="ctr" defTabSz="914400">
                        <a:lnSpc>
                          <a:spcPct val="115000"/>
                        </a:lnSpc>
                        <a:defRPr sz="1800"/>
                      </a:pPr>
                      <a:r>
                        <a:rPr b="1" sz="900">
                          <a:latin typeface="Tahoma"/>
                          <a:ea typeface="Tahoma"/>
                          <a:cs typeface="Tahoma"/>
                          <a:sym typeface="Tahoma"/>
                        </a:rPr>
                        <a:t>40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POONCH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BUFLIAZ</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LOWER MURRAH KLALI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58.07</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60">
                <a:tc>
                  <a:txBody>
                    <a:bodyPr/>
                    <a:lstStyle/>
                    <a:p>
                      <a:pPr algn="ctr" defTabSz="914400">
                        <a:lnSpc>
                          <a:spcPct val="115000"/>
                        </a:lnSpc>
                        <a:defRPr sz="1800"/>
                      </a:pPr>
                      <a:r>
                        <a:rPr b="1" sz="900">
                          <a:latin typeface="Tahoma"/>
                          <a:ea typeface="Tahoma"/>
                          <a:cs typeface="Tahoma"/>
                          <a:sym typeface="Tahoma"/>
                        </a:rPr>
                        <a:t>41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Bandipore</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Block-5 (BANDIPORA)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Larwalpora </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58.10</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60">
                <a:tc>
                  <a:txBody>
                    <a:bodyPr/>
                    <a:lstStyle/>
                    <a:p>
                      <a:pPr algn="ctr" defTabSz="914400">
                        <a:lnSpc>
                          <a:spcPct val="115000"/>
                        </a:lnSpc>
                        <a:defRPr sz="1800"/>
                      </a:pPr>
                      <a:r>
                        <a:rPr b="1" sz="900">
                          <a:latin typeface="Tahoma"/>
                          <a:ea typeface="Tahoma"/>
                          <a:cs typeface="Tahoma"/>
                          <a:sym typeface="Tahoma"/>
                        </a:rPr>
                        <a:t>42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Singhpora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Gund Ibrahim 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58.11</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60">
                <a:tc>
                  <a:txBody>
                    <a:bodyPr/>
                    <a:lstStyle/>
                    <a:p>
                      <a:pPr algn="ctr" defTabSz="914400">
                        <a:lnSpc>
                          <a:spcPct val="115000"/>
                        </a:lnSpc>
                        <a:defRPr sz="1800"/>
                      </a:pPr>
                      <a:r>
                        <a:rPr b="1" sz="900">
                          <a:latin typeface="Tahoma"/>
                          <a:ea typeface="Tahoma"/>
                          <a:cs typeface="Tahoma"/>
                          <a:sym typeface="Tahoma"/>
                        </a:rPr>
                        <a:t>43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Bandipore</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Block12 (TULAIL)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Badugam </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58.15</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60">
                <a:tc>
                  <a:txBody>
                    <a:bodyPr/>
                    <a:lstStyle/>
                    <a:p>
                      <a:pPr algn="ctr" defTabSz="914400">
                        <a:lnSpc>
                          <a:spcPct val="115000"/>
                        </a:lnSpc>
                        <a:defRPr sz="1800"/>
                      </a:pPr>
                      <a:r>
                        <a:rPr b="1" sz="900">
                          <a:latin typeface="Tahoma"/>
                          <a:ea typeface="Tahoma"/>
                          <a:cs typeface="Tahoma"/>
                          <a:sym typeface="Tahoma"/>
                        </a:rPr>
                        <a:t>44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KISHTWAR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MARWAH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Pyt-10(Ranie-B)</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58.16</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60">
                <a:tc>
                  <a:txBody>
                    <a:bodyPr/>
                    <a:lstStyle/>
                    <a:p>
                      <a:pPr algn="ctr" defTabSz="914400">
                        <a:lnSpc>
                          <a:spcPct val="115000"/>
                        </a:lnSpc>
                        <a:defRPr sz="1800"/>
                      </a:pPr>
                      <a:r>
                        <a:rPr b="1" sz="900">
                          <a:latin typeface="Tahoma"/>
                          <a:ea typeface="Tahoma"/>
                          <a:cs typeface="Tahoma"/>
                          <a:sym typeface="Tahoma"/>
                        </a:rPr>
                        <a:t>45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Bandipore</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Block12 (TULAIL)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Buduaab </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58.23</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60">
                <a:tc>
                  <a:txBody>
                    <a:bodyPr/>
                    <a:lstStyle/>
                    <a:p>
                      <a:pPr algn="ctr" defTabSz="914400">
                        <a:lnSpc>
                          <a:spcPct val="115000"/>
                        </a:lnSpc>
                        <a:defRPr sz="1800"/>
                      </a:pPr>
                      <a:r>
                        <a:rPr b="1" sz="900">
                          <a:latin typeface="Tahoma"/>
                          <a:ea typeface="Tahoma"/>
                          <a:cs typeface="Tahoma"/>
                          <a:sym typeface="Tahoma"/>
                        </a:rPr>
                        <a:t>46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Chilly Pingal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Hadal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58.34</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60">
                <a:tc>
                  <a:txBody>
                    <a:bodyPr/>
                    <a:lstStyle/>
                    <a:p>
                      <a:pPr algn="ctr" defTabSz="914400">
                        <a:lnSpc>
                          <a:spcPct val="115000"/>
                        </a:lnSpc>
                        <a:defRPr sz="1800"/>
                      </a:pPr>
                      <a:r>
                        <a:rPr b="1" sz="900">
                          <a:latin typeface="Tahoma"/>
                          <a:ea typeface="Tahoma"/>
                          <a:cs typeface="Tahoma"/>
                          <a:sym typeface="Tahoma"/>
                        </a:rPr>
                        <a:t>47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Kupwara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Block 9: Machil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Dapal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58.40</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60">
                <a:tc>
                  <a:txBody>
                    <a:bodyPr/>
                    <a:lstStyle/>
                    <a:p>
                      <a:pPr algn="ctr" defTabSz="914400">
                        <a:lnSpc>
                          <a:spcPct val="115000"/>
                        </a:lnSpc>
                        <a:defRPr sz="1800"/>
                      </a:pPr>
                      <a:r>
                        <a:rPr b="1" sz="900">
                          <a:latin typeface="Tahoma"/>
                          <a:ea typeface="Tahoma"/>
                          <a:cs typeface="Tahoma"/>
                          <a:sym typeface="Tahoma"/>
                        </a:rPr>
                        <a:t>48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Bani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Kardoh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58.40</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60">
                <a:tc>
                  <a:txBody>
                    <a:bodyPr/>
                    <a:lstStyle/>
                    <a:p>
                      <a:pPr algn="ctr" defTabSz="914400">
                        <a:lnSpc>
                          <a:spcPct val="115000"/>
                        </a:lnSpc>
                        <a:defRPr sz="1800"/>
                      </a:pPr>
                      <a:r>
                        <a:rPr b="1" sz="900">
                          <a:latin typeface="Tahoma"/>
                          <a:ea typeface="Tahoma"/>
                          <a:cs typeface="Tahoma"/>
                          <a:sym typeface="Tahoma"/>
                        </a:rPr>
                        <a:t>49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Wagoora </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Sultanpora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58.49</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60">
                <a:tc>
                  <a:txBody>
                    <a:bodyPr/>
                    <a:lstStyle/>
                    <a:p>
                      <a:pPr algn="ctr" defTabSz="914400">
                        <a:lnSpc>
                          <a:spcPct val="115000"/>
                        </a:lnSpc>
                        <a:defRPr sz="1800"/>
                      </a:pPr>
                      <a:r>
                        <a:rPr b="1" sz="900">
                          <a:latin typeface="Tahoma"/>
                          <a:ea typeface="Tahoma"/>
                          <a:cs typeface="Tahoma"/>
                          <a:sym typeface="Tahoma"/>
                        </a:rPr>
                        <a:t>50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Dhar Mahanpur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Godal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58.55</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60">
                <a:tc>
                  <a:txBody>
                    <a:bodyPr/>
                    <a:lstStyle/>
                    <a:p>
                      <a:pPr algn="ctr" defTabSz="914400">
                        <a:lnSpc>
                          <a:spcPct val="115000"/>
                        </a:lnSpc>
                        <a:defRPr sz="1800"/>
                      </a:pPr>
                      <a:r>
                        <a:rPr b="1" sz="900">
                          <a:latin typeface="Tahoma"/>
                          <a:ea typeface="Tahoma"/>
                          <a:cs typeface="Tahoma"/>
                          <a:sym typeface="Tahoma"/>
                        </a:rPr>
                        <a:t>51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 Sangrama )</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Pethseer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58.56</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60">
                <a:tc>
                  <a:txBody>
                    <a:bodyPr/>
                    <a:lstStyle/>
                    <a:p>
                      <a:pPr algn="ctr" defTabSz="914400">
                        <a:lnSpc>
                          <a:spcPct val="115000"/>
                        </a:lnSpc>
                        <a:defRPr sz="1800"/>
                      </a:pPr>
                      <a:r>
                        <a:rPr b="1" sz="900">
                          <a:latin typeface="Tahoma"/>
                          <a:ea typeface="Tahoma"/>
                          <a:cs typeface="Tahoma"/>
                          <a:sym typeface="Tahoma"/>
                        </a:rPr>
                        <a:t>52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Duggan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Surjan Chack</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58.67</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60">
                <a:tc>
                  <a:txBody>
                    <a:bodyPr/>
                    <a:lstStyle/>
                    <a:p>
                      <a:pPr algn="ctr" defTabSz="914400">
                        <a:lnSpc>
                          <a:spcPct val="115000"/>
                        </a:lnSpc>
                        <a:defRPr sz="1800"/>
                      </a:pPr>
                      <a:r>
                        <a:rPr b="1" sz="900">
                          <a:latin typeface="Tahoma"/>
                          <a:ea typeface="Tahoma"/>
                          <a:cs typeface="Tahoma"/>
                          <a:sym typeface="Tahoma"/>
                        </a:rPr>
                        <a:t>53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Kupwara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Block 9: Machil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Harduring 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58.82</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60">
                <a:tc>
                  <a:txBody>
                    <a:bodyPr/>
                    <a:lstStyle/>
                    <a:p>
                      <a:pPr algn="ctr" defTabSz="914400">
                        <a:lnSpc>
                          <a:spcPct val="115000"/>
                        </a:lnSpc>
                        <a:defRPr sz="1800"/>
                      </a:pPr>
                      <a:r>
                        <a:rPr b="1" sz="900">
                          <a:latin typeface="Tahoma"/>
                          <a:ea typeface="Tahoma"/>
                          <a:cs typeface="Tahoma"/>
                          <a:sym typeface="Tahoma"/>
                        </a:rPr>
                        <a:t>54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Poonch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Mendhar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Kalaban Faizabad</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58.86</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60">
                <a:tc>
                  <a:txBody>
                    <a:bodyPr/>
                    <a:lstStyle/>
                    <a:p>
                      <a:pPr algn="ctr" defTabSz="914400">
                        <a:lnSpc>
                          <a:spcPct val="115000"/>
                        </a:lnSpc>
                        <a:defRPr sz="1800"/>
                      </a:pPr>
                      <a:r>
                        <a:rPr b="1" sz="900">
                          <a:latin typeface="Tahoma"/>
                          <a:ea typeface="Tahoma"/>
                          <a:cs typeface="Tahoma"/>
                          <a:sym typeface="Tahoma"/>
                        </a:rPr>
                        <a:t>55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GULABGARH</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Barnasal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58.87</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60">
                <a:tc>
                  <a:txBody>
                    <a:bodyPr/>
                    <a:lstStyle/>
                    <a:p>
                      <a:pPr algn="ctr" defTabSz="914400">
                        <a:lnSpc>
                          <a:spcPct val="115000"/>
                        </a:lnSpc>
                        <a:defRPr sz="1800"/>
                      </a:pPr>
                      <a:r>
                        <a:rPr b="1" sz="900">
                          <a:latin typeface="Tahoma"/>
                          <a:ea typeface="Tahoma"/>
                          <a:cs typeface="Tahoma"/>
                          <a:sym typeface="Tahoma"/>
                        </a:rPr>
                        <a:t>56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Duggan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Banjal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58.90</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60">
                <a:tc>
                  <a:txBody>
                    <a:bodyPr/>
                    <a:lstStyle/>
                    <a:p>
                      <a:pPr algn="ctr" defTabSz="914400">
                        <a:lnSpc>
                          <a:spcPct val="115000"/>
                        </a:lnSpc>
                        <a:defRPr sz="1800"/>
                      </a:pPr>
                      <a:r>
                        <a:rPr b="1" sz="900">
                          <a:latin typeface="Tahoma"/>
                          <a:ea typeface="Tahoma"/>
                          <a:cs typeface="Tahoma"/>
                          <a:sym typeface="Tahoma"/>
                        </a:rPr>
                        <a:t>57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Bani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Roulka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58.93</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60">
                <a:tc>
                  <a:txBody>
                    <a:bodyPr/>
                    <a:lstStyle/>
                    <a:p>
                      <a:pPr algn="ctr" defTabSz="914400">
                        <a:lnSpc>
                          <a:spcPct val="115000"/>
                        </a:lnSpc>
                        <a:defRPr sz="1800"/>
                      </a:pPr>
                      <a:r>
                        <a:rPr b="1" sz="900">
                          <a:latin typeface="Tahoma"/>
                          <a:ea typeface="Tahoma"/>
                          <a:cs typeface="Tahoma"/>
                          <a:sym typeface="Tahoma"/>
                        </a:rPr>
                        <a:t>58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Ramban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Ukhral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Bhangara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58.94</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60">
                <a:tc>
                  <a:txBody>
                    <a:bodyPr/>
                    <a:lstStyle/>
                    <a:p>
                      <a:pPr algn="ctr" defTabSz="914400">
                        <a:lnSpc>
                          <a:spcPct val="115000"/>
                        </a:lnSpc>
                        <a:defRPr sz="1800"/>
                      </a:pPr>
                      <a:r>
                        <a:rPr b="1" sz="900">
                          <a:latin typeface="Tahoma"/>
                          <a:ea typeface="Tahoma"/>
                          <a:cs typeface="Tahoma"/>
                          <a:sym typeface="Tahoma"/>
                        </a:rPr>
                        <a:t>59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Kupwara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Block 9: Machil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Katwara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59.03</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60">
                <a:tc>
                  <a:txBody>
                    <a:bodyPr/>
                    <a:lstStyle/>
                    <a:p>
                      <a:pPr algn="ctr" defTabSz="914400">
                        <a:lnSpc>
                          <a:spcPct val="115000"/>
                        </a:lnSpc>
                        <a:defRPr sz="1800"/>
                      </a:pPr>
                      <a:r>
                        <a:rPr b="1" sz="900">
                          <a:latin typeface="Tahoma"/>
                          <a:ea typeface="Tahoma"/>
                          <a:cs typeface="Tahoma"/>
                          <a:sym typeface="Tahoma"/>
                        </a:rPr>
                        <a:t>60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BHOMAG</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Sarhi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59.04</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60">
                <a:tc>
                  <a:txBody>
                    <a:bodyPr/>
                    <a:lstStyle/>
                    <a:p>
                      <a:pPr algn="ctr" defTabSz="914400">
                        <a:lnSpc>
                          <a:spcPct val="115000"/>
                        </a:lnSpc>
                        <a:defRPr sz="1800"/>
                      </a:pPr>
                      <a:r>
                        <a:rPr b="1" sz="900">
                          <a:latin typeface="Tahoma"/>
                          <a:ea typeface="Tahoma"/>
                          <a:cs typeface="Tahoma"/>
                          <a:sym typeface="Tahoma"/>
                        </a:rPr>
                        <a:t>61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Zaingeer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Rampora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59.11</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60">
                <a:tc>
                  <a:txBody>
                    <a:bodyPr/>
                    <a:lstStyle/>
                    <a:p>
                      <a:pPr algn="ctr" defTabSz="914400">
                        <a:lnSpc>
                          <a:spcPct val="115000"/>
                        </a:lnSpc>
                        <a:defRPr sz="1800"/>
                      </a:pPr>
                      <a:r>
                        <a:rPr b="1" sz="900">
                          <a:latin typeface="Tahoma"/>
                          <a:ea typeface="Tahoma"/>
                          <a:cs typeface="Tahoma"/>
                          <a:sym typeface="Tahoma"/>
                        </a:rPr>
                        <a:t>62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Poonch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Mendhar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Kalaban Takya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59.12</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60">
                <a:tc>
                  <a:txBody>
                    <a:bodyPr/>
                    <a:lstStyle/>
                    <a:p>
                      <a:pPr algn="ctr" defTabSz="914400">
                        <a:lnSpc>
                          <a:spcPct val="115000"/>
                        </a:lnSpc>
                        <a:defRPr sz="1800"/>
                      </a:pPr>
                      <a:r>
                        <a:rPr b="1" sz="900">
                          <a:latin typeface="Tahoma"/>
                          <a:ea typeface="Tahoma"/>
                          <a:cs typeface="Tahoma"/>
                          <a:sym typeface="Tahoma"/>
                        </a:rPr>
                        <a:t>63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Ramban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Sangaldan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Sangaldan B</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59.41</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60">
                <a:tc>
                  <a:txBody>
                    <a:bodyPr/>
                    <a:lstStyle/>
                    <a:p>
                      <a:pPr algn="ctr" defTabSz="914400">
                        <a:lnSpc>
                          <a:spcPct val="115000"/>
                        </a:lnSpc>
                        <a:defRPr sz="1800"/>
                      </a:pPr>
                      <a:r>
                        <a:rPr b="1" sz="900">
                          <a:latin typeface="Tahoma"/>
                          <a:ea typeface="Tahoma"/>
                          <a:cs typeface="Tahoma"/>
                          <a:sym typeface="Tahoma"/>
                        </a:rPr>
                        <a:t>64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Poonch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Mendhar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CHAK BANOLA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59.44</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60">
                <a:tc>
                  <a:txBody>
                    <a:bodyPr/>
                    <a:lstStyle/>
                    <a:p>
                      <a:pPr algn="ctr" defTabSz="914400">
                        <a:lnSpc>
                          <a:spcPct val="115000"/>
                        </a:lnSpc>
                        <a:defRPr sz="1800"/>
                      </a:pPr>
                      <a:r>
                        <a:rPr b="1" sz="900">
                          <a:latin typeface="Tahoma"/>
                          <a:ea typeface="Tahoma"/>
                          <a:cs typeface="Tahoma"/>
                          <a:sym typeface="Tahoma"/>
                        </a:rPr>
                        <a:t>65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Kupwara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Block 9: Machil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Harduring B</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59.46</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60">
                <a:tc>
                  <a:txBody>
                    <a:bodyPr/>
                    <a:lstStyle/>
                    <a:p>
                      <a:pPr algn="ctr" defTabSz="914400">
                        <a:lnSpc>
                          <a:spcPct val="115000"/>
                        </a:lnSpc>
                        <a:defRPr sz="1800"/>
                      </a:pPr>
                      <a:r>
                        <a:rPr b="1" sz="900">
                          <a:latin typeface="Tahoma"/>
                          <a:ea typeface="Tahoma"/>
                          <a:cs typeface="Tahoma"/>
                          <a:sym typeface="Tahoma"/>
                        </a:rPr>
                        <a:t>66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Billawar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Huttar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59.58</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60">
                <a:tc>
                  <a:txBody>
                    <a:bodyPr/>
                    <a:lstStyle/>
                    <a:p>
                      <a:pPr algn="ctr" defTabSz="914400">
                        <a:lnSpc>
                          <a:spcPct val="115000"/>
                        </a:lnSpc>
                        <a:defRPr sz="1800"/>
                      </a:pPr>
                      <a:r>
                        <a:rPr b="1" sz="900">
                          <a:latin typeface="Tahoma"/>
                          <a:ea typeface="Tahoma"/>
                          <a:cs typeface="Tahoma"/>
                          <a:sym typeface="Tahoma"/>
                        </a:rPr>
                        <a:t>67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KISHTWAR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WARWAN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Pyt-5(Margi)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59.65</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bl>
          </a:graphicData>
        </a:graphic>
      </p:graphicFrame>
      <p:sp>
        <p:nvSpPr>
          <p:cNvPr id="630" name="Rectangle 1"/>
          <p:cNvSpPr/>
          <p:nvPr/>
        </p:nvSpPr>
        <p:spPr>
          <a:xfrm>
            <a:off x="2019300" y="239801"/>
            <a:ext cx="8153400" cy="655463"/>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000">
                <a:solidFill>
                  <a:srgbClr val="0070C0"/>
                </a:solidFill>
                <a:latin typeface="Tahoma"/>
                <a:ea typeface="Tahoma"/>
                <a:cs typeface="Tahoma"/>
                <a:sym typeface="Tahoma"/>
              </a:defRPr>
            </a:lvl1pPr>
          </a:lstStyle>
          <a:p>
            <a:pPr/>
            <a:r>
              <a:t>100 (Most Backward) Panchayats in the UT of J&amp;K </a:t>
            </a:r>
            <a:endParaRPr>
              <a:latin typeface="Arial"/>
              <a:ea typeface="Arial"/>
              <a:cs typeface="Arial"/>
              <a:sym typeface="Arial"/>
            </a:endParaRP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32" name="Content Placeholder 3"/>
          <p:cNvGraphicFramePr/>
          <p:nvPr/>
        </p:nvGraphicFramePr>
        <p:xfrm>
          <a:off x="2667000" y="723901"/>
          <a:ext cx="6858000" cy="593882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86960"/>
                <a:gridCol w="1476800"/>
                <a:gridCol w="1646240"/>
                <a:gridCol w="1826733"/>
                <a:gridCol w="1221267"/>
              </a:tblGrid>
              <a:tr h="174874">
                <a:tc>
                  <a:txBody>
                    <a:bodyPr/>
                    <a:lstStyle/>
                    <a:p>
                      <a:pPr algn="ctr" defTabSz="914400">
                        <a:lnSpc>
                          <a:spcPct val="115000"/>
                        </a:lnSpc>
                        <a:defRPr sz="1800"/>
                      </a:pPr>
                      <a:r>
                        <a:rPr b="1" sz="900">
                          <a:solidFill>
                            <a:srgbClr val="FFFFFF"/>
                          </a:solidFill>
                          <a:latin typeface="Tahoma"/>
                          <a:ea typeface="Tahoma"/>
                          <a:cs typeface="Tahoma"/>
                          <a:sym typeface="Tahoma"/>
                        </a:rPr>
                        <a:t>S. No</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DISTRICT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BLOCK</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Panchayat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Total Score (100)</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r>
              <a:tr h="167981">
                <a:tc>
                  <a:txBody>
                    <a:bodyPr/>
                    <a:lstStyle/>
                    <a:p>
                      <a:pPr algn="ctr" defTabSz="914400">
                        <a:lnSpc>
                          <a:spcPct val="115000"/>
                        </a:lnSpc>
                        <a:defRPr sz="1800"/>
                      </a:pPr>
                      <a:r>
                        <a:rPr b="1" sz="900">
                          <a:latin typeface="Tahoma"/>
                          <a:ea typeface="Tahoma"/>
                          <a:cs typeface="Tahoma"/>
                          <a:sym typeface="Tahoma"/>
                        </a:rPr>
                        <a:t>68</a:t>
                      </a:r>
                    </a:p>
                  </a:txBody>
                  <a:tcPr marL="0" marR="0" marT="0" marB="0" anchor="t"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Pattan</a:t>
                      </a:r>
                    </a:p>
                  </a:txBody>
                  <a:tcPr marL="0" marR="0" marT="0" marB="0" anchor="t"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Pyt-36    Wanigam Payeen B</a:t>
                      </a:r>
                    </a:p>
                  </a:txBody>
                  <a:tcPr marL="0" marR="0" marT="0" marB="0" anchor="t"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59.74</a:t>
                      </a:r>
                    </a:p>
                  </a:txBody>
                  <a:tcPr marL="0" marR="0" marT="0" marB="0" anchor="t" anchorCtr="0" horzOverflow="overflow">
                    <a:lnL w="12700">
                      <a:miter lim="400000"/>
                    </a:lnL>
                    <a:lnR w="12700">
                      <a:miter lim="400000"/>
                    </a:lnR>
                    <a:lnT w="19050">
                      <a:solidFill>
                        <a:srgbClr val="FFFFFF"/>
                      </a:solidFill>
                    </a:lnT>
                    <a:lnB w="12700">
                      <a:miter lim="400000"/>
                    </a:lnB>
                    <a:solidFill>
                      <a:srgbClr val="FDF2EA"/>
                    </a:solidFill>
                  </a:tcPr>
                </a:tc>
              </a:tr>
              <a:tr h="174874">
                <a:tc>
                  <a:txBody>
                    <a:bodyPr/>
                    <a:lstStyle/>
                    <a:p>
                      <a:pPr algn="ctr" defTabSz="914400">
                        <a:lnSpc>
                          <a:spcPct val="115000"/>
                        </a:lnSpc>
                        <a:defRPr sz="1800"/>
                      </a:pPr>
                      <a:r>
                        <a:rPr b="1" sz="900">
                          <a:latin typeface="Tahoma"/>
                          <a:ea typeface="Tahoma"/>
                          <a:cs typeface="Tahoma"/>
                          <a:sym typeface="Tahoma"/>
                        </a:rPr>
                        <a:t>69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Wagoora </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Bandibala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59.79</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74">
                <a:tc>
                  <a:txBody>
                    <a:bodyPr/>
                    <a:lstStyle/>
                    <a:p>
                      <a:pPr algn="ctr" defTabSz="914400">
                        <a:lnSpc>
                          <a:spcPct val="115000"/>
                        </a:lnSpc>
                        <a:defRPr sz="1800"/>
                      </a:pPr>
                      <a:r>
                        <a:rPr b="1" sz="900">
                          <a:latin typeface="Tahoma"/>
                          <a:ea typeface="Tahoma"/>
                          <a:cs typeface="Tahoma"/>
                          <a:sym typeface="Tahoma"/>
                        </a:rPr>
                        <a:t>70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 Uri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Silikote</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59.79</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74">
                <a:tc>
                  <a:txBody>
                    <a:bodyPr/>
                    <a:lstStyle/>
                    <a:p>
                      <a:pPr algn="ctr" defTabSz="914400">
                        <a:lnSpc>
                          <a:spcPct val="115000"/>
                        </a:lnSpc>
                        <a:defRPr sz="1800"/>
                      </a:pPr>
                      <a:r>
                        <a:rPr b="1" sz="900">
                          <a:latin typeface="Tahoma"/>
                          <a:ea typeface="Tahoma"/>
                          <a:cs typeface="Tahoma"/>
                          <a:sym typeface="Tahoma"/>
                        </a:rPr>
                        <a:t>71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KISHTWAR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WARWAN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Pyt-6(Mulwarwan)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59.82</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74">
                <a:tc>
                  <a:txBody>
                    <a:bodyPr/>
                    <a:lstStyle/>
                    <a:p>
                      <a:pPr algn="ctr" defTabSz="914400">
                        <a:lnSpc>
                          <a:spcPct val="115000"/>
                        </a:lnSpc>
                        <a:defRPr sz="1800"/>
                      </a:pPr>
                      <a:r>
                        <a:rPr b="1" sz="900">
                          <a:latin typeface="Tahoma"/>
                          <a:ea typeface="Tahoma"/>
                          <a:cs typeface="Tahoma"/>
                          <a:sym typeface="Tahoma"/>
                        </a:rPr>
                        <a:t>72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Dhar Mahanpur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Nagali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59.94</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74">
                <a:tc>
                  <a:txBody>
                    <a:bodyPr/>
                    <a:lstStyle/>
                    <a:p>
                      <a:pPr algn="ctr" defTabSz="914400">
                        <a:lnSpc>
                          <a:spcPct val="115000"/>
                        </a:lnSpc>
                        <a:defRPr sz="1800"/>
                      </a:pPr>
                      <a:r>
                        <a:rPr b="1" sz="900">
                          <a:latin typeface="Tahoma"/>
                          <a:ea typeface="Tahoma"/>
                          <a:cs typeface="Tahoma"/>
                          <a:sym typeface="Tahoma"/>
                        </a:rPr>
                        <a:t>73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Udhampur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Block 12:Panchari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 Sadhota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59.97</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74">
                <a:tc>
                  <a:txBody>
                    <a:bodyPr/>
                    <a:lstStyle/>
                    <a:p>
                      <a:pPr algn="ctr" defTabSz="914400">
                        <a:lnSpc>
                          <a:spcPct val="115000"/>
                        </a:lnSpc>
                        <a:defRPr sz="1800"/>
                      </a:pPr>
                      <a:r>
                        <a:rPr b="1" sz="900">
                          <a:latin typeface="Tahoma"/>
                          <a:ea typeface="Tahoma"/>
                          <a:cs typeface="Tahoma"/>
                          <a:sym typeface="Tahoma"/>
                        </a:rPr>
                        <a:t>74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Ramban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Ramban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Ahdwa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60.00</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74">
                <a:tc>
                  <a:txBody>
                    <a:bodyPr/>
                    <a:lstStyle/>
                    <a:p>
                      <a:pPr algn="ctr" defTabSz="914400">
                        <a:lnSpc>
                          <a:spcPct val="115000"/>
                        </a:lnSpc>
                        <a:defRPr sz="1800"/>
                      </a:pPr>
                      <a:r>
                        <a:rPr b="1" sz="900">
                          <a:latin typeface="Tahoma"/>
                          <a:ea typeface="Tahoma"/>
                          <a:cs typeface="Tahoma"/>
                          <a:sym typeface="Tahoma"/>
                        </a:rPr>
                        <a:t>75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Pattan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Pyt-25    Sariwarpora B</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60.02</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74">
                <a:tc>
                  <a:txBody>
                    <a:bodyPr/>
                    <a:lstStyle/>
                    <a:p>
                      <a:pPr algn="ctr" defTabSz="914400">
                        <a:lnSpc>
                          <a:spcPct val="115000"/>
                        </a:lnSpc>
                        <a:defRPr sz="1800"/>
                      </a:pPr>
                      <a:r>
                        <a:rPr b="1" sz="900">
                          <a:latin typeface="Tahoma"/>
                          <a:ea typeface="Tahoma"/>
                          <a:cs typeface="Tahoma"/>
                          <a:sym typeface="Tahoma"/>
                        </a:rPr>
                        <a:t>76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Anantnag</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HILLER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Hiller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60.05</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74">
                <a:tc>
                  <a:txBody>
                    <a:bodyPr/>
                    <a:lstStyle/>
                    <a:p>
                      <a:pPr algn="ctr" defTabSz="914400">
                        <a:lnSpc>
                          <a:spcPct val="115000"/>
                        </a:lnSpc>
                        <a:defRPr sz="1800"/>
                      </a:pPr>
                      <a:r>
                        <a:rPr b="1" sz="900">
                          <a:latin typeface="Tahoma"/>
                          <a:ea typeface="Tahoma"/>
                          <a:cs typeface="Tahoma"/>
                          <a:sym typeface="Tahoma"/>
                        </a:rPr>
                        <a:t>77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Wagoora </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Kalantra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60.05</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74">
                <a:tc>
                  <a:txBody>
                    <a:bodyPr/>
                    <a:lstStyle/>
                    <a:p>
                      <a:pPr algn="ctr" defTabSz="914400">
                        <a:lnSpc>
                          <a:spcPct val="115000"/>
                        </a:lnSpc>
                        <a:defRPr sz="1800"/>
                      </a:pPr>
                      <a:r>
                        <a:rPr b="1" sz="900">
                          <a:latin typeface="Tahoma"/>
                          <a:ea typeface="Tahoma"/>
                          <a:cs typeface="Tahoma"/>
                          <a:sym typeface="Tahoma"/>
                        </a:rPr>
                        <a:t>78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Ramban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Sangaldan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Chachawah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60.09</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74">
                <a:tc>
                  <a:txBody>
                    <a:bodyPr/>
                    <a:lstStyle/>
                    <a:p>
                      <a:pPr algn="ctr" defTabSz="914400">
                        <a:lnSpc>
                          <a:spcPct val="115000"/>
                        </a:lnSpc>
                        <a:defRPr sz="1800"/>
                      </a:pPr>
                      <a:r>
                        <a:rPr b="1" sz="900">
                          <a:latin typeface="Tahoma"/>
                          <a:ea typeface="Tahoma"/>
                          <a:cs typeface="Tahoma"/>
                          <a:sym typeface="Tahoma"/>
                        </a:rPr>
                        <a:t>79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Pattan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Pyt-19    Palhallan D</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60.12</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74">
                <a:tc>
                  <a:txBody>
                    <a:bodyPr/>
                    <a:lstStyle/>
                    <a:p>
                      <a:pPr algn="ctr" defTabSz="914400">
                        <a:lnSpc>
                          <a:spcPct val="115000"/>
                        </a:lnSpc>
                        <a:defRPr sz="1800"/>
                      </a:pPr>
                      <a:r>
                        <a:rPr b="1" sz="900">
                          <a:latin typeface="Tahoma"/>
                          <a:ea typeface="Tahoma"/>
                          <a:cs typeface="Tahoma"/>
                          <a:sym typeface="Tahoma"/>
                        </a:rPr>
                        <a:t>80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Wagoora </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Wagoora B</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60.13</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74">
                <a:tc>
                  <a:txBody>
                    <a:bodyPr/>
                    <a:lstStyle/>
                    <a:p>
                      <a:pPr algn="ctr" defTabSz="914400">
                        <a:lnSpc>
                          <a:spcPct val="115000"/>
                        </a:lnSpc>
                        <a:defRPr sz="1800"/>
                      </a:pPr>
                      <a:r>
                        <a:rPr b="1" sz="900">
                          <a:latin typeface="Tahoma"/>
                          <a:ea typeface="Tahoma"/>
                          <a:cs typeface="Tahoma"/>
                          <a:sym typeface="Tahoma"/>
                        </a:rPr>
                        <a:t>81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POONCH</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BUFLIAZ</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DOGRAN UPPER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60.17</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74">
                <a:tc>
                  <a:txBody>
                    <a:bodyPr/>
                    <a:lstStyle/>
                    <a:p>
                      <a:pPr algn="ctr" defTabSz="914400">
                        <a:lnSpc>
                          <a:spcPct val="115000"/>
                        </a:lnSpc>
                        <a:defRPr sz="1800"/>
                      </a:pPr>
                      <a:r>
                        <a:rPr b="1" sz="900">
                          <a:latin typeface="Tahoma"/>
                          <a:ea typeface="Tahoma"/>
                          <a:cs typeface="Tahoma"/>
                          <a:sym typeface="Tahoma"/>
                        </a:rPr>
                        <a:t>82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Singhpora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Mirchemer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60.17</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74">
                <a:tc>
                  <a:txBody>
                    <a:bodyPr/>
                    <a:lstStyle/>
                    <a:p>
                      <a:pPr algn="ctr" defTabSz="914400">
                        <a:lnSpc>
                          <a:spcPct val="115000"/>
                        </a:lnSpc>
                        <a:defRPr sz="1800"/>
                      </a:pPr>
                      <a:r>
                        <a:rPr b="1" sz="900">
                          <a:latin typeface="Tahoma"/>
                          <a:ea typeface="Tahoma"/>
                          <a:cs typeface="Tahoma"/>
                          <a:sym typeface="Tahoma"/>
                        </a:rPr>
                        <a:t>83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Shopian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KELLER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Wathoo</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    60.20 </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74">
                <a:tc>
                  <a:txBody>
                    <a:bodyPr/>
                    <a:lstStyle/>
                    <a:p>
                      <a:pPr algn="ctr" defTabSz="914400">
                        <a:lnSpc>
                          <a:spcPct val="115000"/>
                        </a:lnSpc>
                        <a:defRPr sz="1800"/>
                      </a:pPr>
                      <a:r>
                        <a:rPr b="1" sz="900">
                          <a:latin typeface="Tahoma"/>
                          <a:ea typeface="Tahoma"/>
                          <a:cs typeface="Tahoma"/>
                          <a:sym typeface="Tahoma"/>
                        </a:rPr>
                        <a:t>84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Duggain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Dhanu Parole</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60.22</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74">
                <a:tc>
                  <a:txBody>
                    <a:bodyPr/>
                    <a:lstStyle/>
                    <a:p>
                      <a:pPr algn="ctr" defTabSz="914400">
                        <a:lnSpc>
                          <a:spcPct val="115000"/>
                        </a:lnSpc>
                        <a:defRPr sz="1800"/>
                      </a:pPr>
                      <a:r>
                        <a:rPr b="1" sz="900">
                          <a:latin typeface="Tahoma"/>
                          <a:ea typeface="Tahoma"/>
                          <a:cs typeface="Tahoma"/>
                          <a:sym typeface="Tahoma"/>
                        </a:rPr>
                        <a:t>85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Billawar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Malti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60.25</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74">
                <a:tc>
                  <a:txBody>
                    <a:bodyPr/>
                    <a:lstStyle/>
                    <a:p>
                      <a:pPr algn="ctr" defTabSz="914400">
                        <a:lnSpc>
                          <a:spcPct val="115000"/>
                        </a:lnSpc>
                        <a:defRPr sz="1800"/>
                      </a:pPr>
                      <a:r>
                        <a:rPr b="1" sz="900">
                          <a:latin typeface="Tahoma"/>
                          <a:ea typeface="Tahoma"/>
                          <a:cs typeface="Tahoma"/>
                          <a:sym typeface="Tahoma"/>
                        </a:rPr>
                        <a:t>86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 Pareneplan </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Pyt-20  Shahdara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60.29</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74">
                <a:tc>
                  <a:txBody>
                    <a:bodyPr/>
                    <a:lstStyle/>
                    <a:p>
                      <a:pPr algn="ctr" defTabSz="914400">
                        <a:lnSpc>
                          <a:spcPct val="115000"/>
                        </a:lnSpc>
                        <a:defRPr sz="1800"/>
                      </a:pPr>
                      <a:r>
                        <a:rPr b="1" sz="900">
                          <a:latin typeface="Tahoma"/>
                          <a:ea typeface="Tahoma"/>
                          <a:cs typeface="Tahoma"/>
                          <a:sym typeface="Tahoma"/>
                        </a:rPr>
                        <a:t>87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Shopian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KELLER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 Hallan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    60.29 </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74">
                <a:tc>
                  <a:txBody>
                    <a:bodyPr/>
                    <a:lstStyle/>
                    <a:p>
                      <a:pPr algn="ctr" defTabSz="914400">
                        <a:lnSpc>
                          <a:spcPct val="115000"/>
                        </a:lnSpc>
                        <a:defRPr sz="1800"/>
                      </a:pPr>
                      <a:r>
                        <a:rPr b="1" sz="900">
                          <a:latin typeface="Tahoma"/>
                          <a:ea typeface="Tahoma"/>
                          <a:cs typeface="Tahoma"/>
                          <a:sym typeface="Tahoma"/>
                        </a:rPr>
                        <a:t>88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Bhoond</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Bhikar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60.32</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74">
                <a:tc>
                  <a:txBody>
                    <a:bodyPr/>
                    <a:lstStyle/>
                    <a:p>
                      <a:pPr algn="ctr" defTabSz="914400">
                        <a:lnSpc>
                          <a:spcPct val="115000"/>
                        </a:lnSpc>
                        <a:defRPr sz="1800"/>
                      </a:pPr>
                      <a:r>
                        <a:rPr b="1" sz="900">
                          <a:latin typeface="Tahoma"/>
                          <a:ea typeface="Tahoma"/>
                          <a:cs typeface="Tahoma"/>
                          <a:sym typeface="Tahoma"/>
                        </a:rPr>
                        <a:t>89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Dhar Mahanpur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Dhar Kohar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60.36</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74">
                <a:tc>
                  <a:txBody>
                    <a:bodyPr/>
                    <a:lstStyle/>
                    <a:p>
                      <a:pPr algn="ctr" defTabSz="914400">
                        <a:lnSpc>
                          <a:spcPct val="115000"/>
                        </a:lnSpc>
                        <a:defRPr sz="1800"/>
                      </a:pPr>
                      <a:r>
                        <a:rPr b="1" sz="900">
                          <a:latin typeface="Tahoma"/>
                          <a:ea typeface="Tahoma"/>
                          <a:cs typeface="Tahoma"/>
                          <a:sym typeface="Tahoma"/>
                        </a:rPr>
                        <a:t>90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Keerian Gandyal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Domar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60.38</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74">
                <a:tc>
                  <a:txBody>
                    <a:bodyPr/>
                    <a:lstStyle/>
                    <a:p>
                      <a:pPr algn="ctr" defTabSz="914400">
                        <a:lnSpc>
                          <a:spcPct val="115000"/>
                        </a:lnSpc>
                        <a:defRPr sz="1800"/>
                      </a:pPr>
                      <a:r>
                        <a:rPr b="1" sz="900">
                          <a:latin typeface="Tahoma"/>
                          <a:ea typeface="Tahoma"/>
                          <a:cs typeface="Tahoma"/>
                          <a:sym typeface="Tahoma"/>
                        </a:rPr>
                        <a:t>91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Noorkhah </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Pyt-6Limber-B</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60.43</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74">
                <a:tc>
                  <a:txBody>
                    <a:bodyPr/>
                    <a:lstStyle/>
                    <a:p>
                      <a:pPr algn="ctr" defTabSz="914400">
                        <a:lnSpc>
                          <a:spcPct val="115000"/>
                        </a:lnSpc>
                        <a:defRPr sz="1800"/>
                      </a:pPr>
                      <a:r>
                        <a:rPr b="1" sz="900">
                          <a:latin typeface="Tahoma"/>
                          <a:ea typeface="Tahoma"/>
                          <a:cs typeface="Tahoma"/>
                          <a:sym typeface="Tahoma"/>
                        </a:rPr>
                        <a:t>92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Ramban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Ukhral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Panla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60.44</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74">
                <a:tc>
                  <a:txBody>
                    <a:bodyPr/>
                    <a:lstStyle/>
                    <a:p>
                      <a:pPr algn="ctr" defTabSz="914400">
                        <a:lnSpc>
                          <a:spcPct val="115000"/>
                        </a:lnSpc>
                        <a:defRPr sz="1800"/>
                      </a:pPr>
                      <a:r>
                        <a:rPr b="1" sz="900">
                          <a:latin typeface="Tahoma"/>
                          <a:ea typeface="Tahoma"/>
                          <a:cs typeface="Tahoma"/>
                          <a:sym typeface="Tahoma"/>
                        </a:rPr>
                        <a:t>93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 Narwah)</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Pyt-9Kalayban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60.44</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74">
                <a:tc>
                  <a:txBody>
                    <a:bodyPr/>
                    <a:lstStyle/>
                    <a:p>
                      <a:pPr algn="ctr" defTabSz="914400">
                        <a:lnSpc>
                          <a:spcPct val="115000"/>
                        </a:lnSpc>
                        <a:defRPr sz="1800"/>
                      </a:pPr>
                      <a:r>
                        <a:rPr b="1" sz="900">
                          <a:latin typeface="Tahoma"/>
                          <a:ea typeface="Tahoma"/>
                          <a:cs typeface="Tahoma"/>
                          <a:sym typeface="Tahoma"/>
                        </a:rPr>
                        <a:t>94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Wagoora </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Kakothal 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60.46</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74">
                <a:tc>
                  <a:txBody>
                    <a:bodyPr/>
                    <a:lstStyle/>
                    <a:p>
                      <a:pPr algn="ctr" defTabSz="914400">
                        <a:lnSpc>
                          <a:spcPct val="115000"/>
                        </a:lnSpc>
                        <a:defRPr sz="1800"/>
                      </a:pPr>
                      <a:r>
                        <a:rPr b="1" sz="900">
                          <a:latin typeface="Tahoma"/>
                          <a:ea typeface="Tahoma"/>
                          <a:cs typeface="Tahoma"/>
                          <a:sym typeface="Tahoma"/>
                        </a:rPr>
                        <a:t>95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Singhpora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Mirgund B</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60.49</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74">
                <a:tc>
                  <a:txBody>
                    <a:bodyPr/>
                    <a:lstStyle/>
                    <a:p>
                      <a:pPr algn="ctr" defTabSz="914400">
                        <a:lnSpc>
                          <a:spcPct val="115000"/>
                        </a:lnSpc>
                        <a:defRPr sz="1800"/>
                      </a:pPr>
                      <a:r>
                        <a:rPr b="1" sz="900">
                          <a:latin typeface="Tahoma"/>
                          <a:ea typeface="Tahoma"/>
                          <a:cs typeface="Tahoma"/>
                          <a:sym typeface="Tahoma"/>
                        </a:rPr>
                        <a:t>96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Duggain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Godu Falal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60.52</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74">
                <a:tc>
                  <a:txBody>
                    <a:bodyPr/>
                    <a:lstStyle/>
                    <a:p>
                      <a:pPr algn="ctr" defTabSz="914400">
                        <a:lnSpc>
                          <a:spcPct val="115000"/>
                        </a:lnSpc>
                        <a:defRPr sz="1800"/>
                      </a:pPr>
                      <a:r>
                        <a:rPr b="1" sz="900">
                          <a:latin typeface="Tahoma"/>
                          <a:ea typeface="Tahoma"/>
                          <a:cs typeface="Tahoma"/>
                          <a:sym typeface="Tahoma"/>
                        </a:rPr>
                        <a:t>97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Wagoora </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Kreeri B</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60.52</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74">
                <a:tc>
                  <a:txBody>
                    <a:bodyPr/>
                    <a:lstStyle/>
                    <a:p>
                      <a:pPr algn="ctr" defTabSz="914400">
                        <a:lnSpc>
                          <a:spcPct val="115000"/>
                        </a:lnSpc>
                        <a:defRPr sz="1800"/>
                      </a:pPr>
                      <a:r>
                        <a:rPr b="1" sz="900">
                          <a:latin typeface="Tahoma"/>
                          <a:ea typeface="Tahoma"/>
                          <a:cs typeface="Tahoma"/>
                          <a:sym typeface="Tahoma"/>
                        </a:rPr>
                        <a:t>98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Bhoond</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Dodla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60.55</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4874">
                <a:tc>
                  <a:txBody>
                    <a:bodyPr/>
                    <a:lstStyle/>
                    <a:p>
                      <a:pPr algn="ctr" defTabSz="914400">
                        <a:lnSpc>
                          <a:spcPct val="115000"/>
                        </a:lnSpc>
                        <a:defRPr sz="1800"/>
                      </a:pPr>
                      <a:r>
                        <a:rPr b="1" sz="900">
                          <a:latin typeface="Tahoma"/>
                          <a:ea typeface="Tahoma"/>
                          <a:cs typeface="Tahoma"/>
                          <a:sym typeface="Tahoma"/>
                        </a:rPr>
                        <a:t>99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Singhpora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Chainabal B</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60.58</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4874">
                <a:tc>
                  <a:txBody>
                    <a:bodyPr/>
                    <a:lstStyle/>
                    <a:p>
                      <a:pPr algn="ctr" defTabSz="914400">
                        <a:lnSpc>
                          <a:spcPct val="115000"/>
                        </a:lnSpc>
                        <a:defRPr sz="1800"/>
                      </a:pPr>
                      <a:r>
                        <a:rPr b="1" sz="900">
                          <a:latin typeface="Tahoma"/>
                          <a:ea typeface="Tahoma"/>
                          <a:cs typeface="Tahoma"/>
                          <a:sym typeface="Tahoma"/>
                        </a:rPr>
                        <a:t>100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Singhpora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 P Payeen B</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60.61</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bl>
          </a:graphicData>
        </a:graphic>
      </p:graphicFrame>
      <p:sp>
        <p:nvSpPr>
          <p:cNvPr id="633" name="Rectangle 1"/>
          <p:cNvSpPr/>
          <p:nvPr/>
        </p:nvSpPr>
        <p:spPr>
          <a:xfrm>
            <a:off x="2019300" y="306704"/>
            <a:ext cx="8153400" cy="396241"/>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000">
                <a:solidFill>
                  <a:srgbClr val="0070C0"/>
                </a:solidFill>
                <a:latin typeface="Tahoma"/>
                <a:ea typeface="Tahoma"/>
                <a:cs typeface="Tahoma"/>
                <a:sym typeface="Tahoma"/>
              </a:defRPr>
            </a:lvl1pPr>
          </a:lstStyle>
          <a:p>
            <a:pPr/>
            <a:r>
              <a:t>100 (Most Backward) Panchayats in the UT of J&amp;K</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35" name="Content Placeholder 3"/>
          <p:cNvGraphicFramePr/>
          <p:nvPr/>
        </p:nvGraphicFramePr>
        <p:xfrm>
          <a:off x="2362200" y="723901"/>
          <a:ext cx="7467601" cy="608172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04167"/>
                <a:gridCol w="1383428"/>
                <a:gridCol w="2060974"/>
                <a:gridCol w="1683132"/>
                <a:gridCol w="1635898"/>
              </a:tblGrid>
              <a:tr h="176193">
                <a:tc>
                  <a:txBody>
                    <a:bodyPr/>
                    <a:lstStyle/>
                    <a:p>
                      <a:pPr algn="ctr" defTabSz="914400">
                        <a:lnSpc>
                          <a:spcPct val="115000"/>
                        </a:lnSpc>
                        <a:defRPr sz="1800"/>
                      </a:pPr>
                      <a:r>
                        <a:rPr b="1" sz="900">
                          <a:solidFill>
                            <a:srgbClr val="FFFFFF"/>
                          </a:solidFill>
                          <a:latin typeface="Tahoma"/>
                          <a:ea typeface="Tahoma"/>
                          <a:cs typeface="Tahoma"/>
                          <a:sym typeface="Tahoma"/>
                        </a:rPr>
                        <a:t>S. No</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DISTRICT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BLOCK</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PANCHAYAT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TOTAL SCORE (100)</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r>
              <a:tr h="176193">
                <a:tc>
                  <a:txBody>
                    <a:bodyPr/>
                    <a:lstStyle/>
                    <a:p>
                      <a:pPr algn="ctr" defTabSz="914400">
                        <a:lnSpc>
                          <a:spcPct val="115000"/>
                        </a:lnSpc>
                        <a:defRPr sz="1800"/>
                      </a:pPr>
                      <a:r>
                        <a:rPr b="1" sz="900">
                          <a:latin typeface="Tahoma"/>
                          <a:ea typeface="Tahoma"/>
                          <a:cs typeface="Tahoma"/>
                          <a:sym typeface="Tahoma"/>
                        </a:rPr>
                        <a:t>1</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HARWAN</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Syedpora</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91.69</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r>
              <a:tr h="176193">
                <a:tc>
                  <a:txBody>
                    <a:bodyPr/>
                    <a:lstStyle/>
                    <a:p>
                      <a:pPr algn="ctr" defTabSz="914400">
                        <a:lnSpc>
                          <a:spcPct val="115000"/>
                        </a:lnSpc>
                        <a:defRPr sz="1800"/>
                      </a:pPr>
                      <a:r>
                        <a:rPr b="1" sz="900">
                          <a:latin typeface="Tahoma"/>
                          <a:ea typeface="Tahoma"/>
                          <a:cs typeface="Tahoma"/>
                          <a:sym typeface="Tahoma"/>
                        </a:rPr>
                        <a:t>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SAMBA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Bari Brahmana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Palli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90.71</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47849">
                <a:tc>
                  <a:txBody>
                    <a:bodyPr/>
                    <a:lstStyle/>
                    <a:p>
                      <a:pPr algn="ctr" defTabSz="914400">
                        <a:lnSpc>
                          <a:spcPct val="115000"/>
                        </a:lnSpc>
                        <a:defRPr sz="1800"/>
                      </a:pPr>
                      <a:r>
                        <a:rPr b="1" sz="900">
                          <a:latin typeface="Tahoma"/>
                          <a:ea typeface="Tahoma"/>
                          <a:cs typeface="Tahoma"/>
                          <a:sym typeface="Tahoma"/>
                        </a:rPr>
                        <a:t>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KHONMOH</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Balhama 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89.04</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193">
                <a:tc>
                  <a:txBody>
                    <a:bodyPr/>
                    <a:lstStyle/>
                    <a:p>
                      <a:pPr algn="ctr" defTabSz="914400">
                        <a:lnSpc>
                          <a:spcPct val="115000"/>
                        </a:lnSpc>
                        <a:defRPr sz="1800"/>
                      </a:pPr>
                      <a:r>
                        <a:rPr b="1" sz="900">
                          <a:latin typeface="Tahoma"/>
                          <a:ea typeface="Tahoma"/>
                          <a:cs typeface="Tahoma"/>
                          <a:sym typeface="Tahoma"/>
                        </a:rPr>
                        <a:t>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JAMMU</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Satwari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Narwal Bala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88.930</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193">
                <a:tc>
                  <a:txBody>
                    <a:bodyPr/>
                    <a:lstStyle/>
                    <a:p>
                      <a:pPr algn="ctr" defTabSz="914400">
                        <a:lnSpc>
                          <a:spcPct val="115000"/>
                        </a:lnSpc>
                        <a:defRPr sz="1800"/>
                      </a:pPr>
                      <a:r>
                        <a:rPr b="1" sz="900">
                          <a:latin typeface="Tahoma"/>
                          <a:ea typeface="Tahoma"/>
                          <a:cs typeface="Tahoma"/>
                          <a:sym typeface="Tahoma"/>
                        </a:rPr>
                        <a:t>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Nowgam 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88.79</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193">
                <a:tc>
                  <a:txBody>
                    <a:bodyPr/>
                    <a:lstStyle/>
                    <a:p>
                      <a:pPr algn="ctr" defTabSz="914400">
                        <a:lnSpc>
                          <a:spcPct val="115000"/>
                        </a:lnSpc>
                        <a:defRPr sz="1800"/>
                      </a:pPr>
                      <a:r>
                        <a:rPr b="1" sz="900">
                          <a:latin typeface="Tahoma"/>
                          <a:ea typeface="Tahoma"/>
                          <a:cs typeface="Tahoma"/>
                          <a:sym typeface="Tahoma"/>
                        </a:rPr>
                        <a:t>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KHONMOH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Khonmoh 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88.61</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193">
                <a:tc>
                  <a:txBody>
                    <a:bodyPr/>
                    <a:lstStyle/>
                    <a:p>
                      <a:pPr algn="ctr" defTabSz="914400">
                        <a:lnSpc>
                          <a:spcPct val="115000"/>
                        </a:lnSpc>
                        <a:defRPr sz="1800"/>
                      </a:pPr>
                      <a:r>
                        <a:rPr b="1" sz="900">
                          <a:latin typeface="Tahoma"/>
                          <a:ea typeface="Tahoma"/>
                          <a:cs typeface="Tahoma"/>
                          <a:sym typeface="Tahoma"/>
                        </a:rPr>
                        <a:t>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SAMBA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Bari Brahmana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Birpur Upper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88.53</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193">
                <a:tc>
                  <a:txBody>
                    <a:bodyPr/>
                    <a:lstStyle/>
                    <a:p>
                      <a:pPr algn="ctr" defTabSz="914400">
                        <a:lnSpc>
                          <a:spcPct val="115000"/>
                        </a:lnSpc>
                        <a:defRPr sz="1800"/>
                      </a:pPr>
                      <a:r>
                        <a:rPr b="1" sz="900">
                          <a:latin typeface="Tahoma"/>
                          <a:ea typeface="Tahoma"/>
                          <a:cs typeface="Tahoma"/>
                          <a:sym typeface="Tahoma"/>
                        </a:rPr>
                        <a:t>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HARWAN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Theed 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88.25</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193">
                <a:tc>
                  <a:txBody>
                    <a:bodyPr/>
                    <a:lstStyle/>
                    <a:p>
                      <a:pPr algn="ctr" defTabSz="914400">
                        <a:lnSpc>
                          <a:spcPct val="115000"/>
                        </a:lnSpc>
                        <a:defRPr sz="1800"/>
                      </a:pPr>
                      <a:r>
                        <a:rPr b="1" sz="900">
                          <a:latin typeface="Tahoma"/>
                          <a:ea typeface="Tahoma"/>
                          <a:cs typeface="Tahoma"/>
                          <a:sym typeface="Tahoma"/>
                        </a:rPr>
                        <a:t>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HARWAN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Dara B</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88.17</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193">
                <a:tc>
                  <a:txBody>
                    <a:bodyPr/>
                    <a:lstStyle/>
                    <a:p>
                      <a:pPr algn="ctr" defTabSz="914400">
                        <a:lnSpc>
                          <a:spcPct val="115000"/>
                        </a:lnSpc>
                        <a:defRPr sz="1800"/>
                      </a:pPr>
                      <a:r>
                        <a:rPr b="1" sz="900">
                          <a:latin typeface="Tahoma"/>
                          <a:ea typeface="Tahoma"/>
                          <a:cs typeface="Tahoma"/>
                          <a:sym typeface="Tahoma"/>
                        </a:rPr>
                        <a:t>10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Bhaderwah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GATHA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88.12</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193">
                <a:tc>
                  <a:txBody>
                    <a:bodyPr/>
                    <a:lstStyle/>
                    <a:p>
                      <a:pPr algn="ctr" defTabSz="914400">
                        <a:lnSpc>
                          <a:spcPct val="115000"/>
                        </a:lnSpc>
                        <a:defRPr sz="1800"/>
                      </a:pPr>
                      <a:r>
                        <a:rPr b="1" sz="900">
                          <a:latin typeface="Tahoma"/>
                          <a:ea typeface="Tahoma"/>
                          <a:cs typeface="Tahoma"/>
                          <a:sym typeface="Tahoma"/>
                        </a:rPr>
                        <a:t>11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KHONMOH</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Khonmoh B</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88.03</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193">
                <a:tc>
                  <a:txBody>
                    <a:bodyPr/>
                    <a:lstStyle/>
                    <a:p>
                      <a:pPr algn="ctr" defTabSz="914400">
                        <a:lnSpc>
                          <a:spcPct val="115000"/>
                        </a:lnSpc>
                        <a:defRPr sz="1800"/>
                      </a:pPr>
                      <a:r>
                        <a:rPr b="1" sz="900">
                          <a:latin typeface="Tahoma"/>
                          <a:ea typeface="Tahoma"/>
                          <a:cs typeface="Tahoma"/>
                          <a:sym typeface="Tahoma"/>
                        </a:rPr>
                        <a:t>12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Logate</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87.86</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193">
                <a:tc>
                  <a:txBody>
                    <a:bodyPr/>
                    <a:lstStyle/>
                    <a:p>
                      <a:pPr algn="ctr" defTabSz="914400">
                        <a:lnSpc>
                          <a:spcPct val="115000"/>
                        </a:lnSpc>
                        <a:defRPr sz="1800"/>
                      </a:pPr>
                      <a:r>
                        <a:rPr b="1" sz="900">
                          <a:latin typeface="Tahoma"/>
                          <a:ea typeface="Tahoma"/>
                          <a:cs typeface="Tahoma"/>
                          <a:sym typeface="Tahoma"/>
                        </a:rPr>
                        <a:t>13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Lasjan 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87.84</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193">
                <a:tc>
                  <a:txBody>
                    <a:bodyPr/>
                    <a:lstStyle/>
                    <a:p>
                      <a:pPr algn="ctr" defTabSz="914400">
                        <a:lnSpc>
                          <a:spcPct val="115000"/>
                        </a:lnSpc>
                        <a:defRPr sz="1800"/>
                      </a:pPr>
                      <a:r>
                        <a:rPr b="1" sz="900">
                          <a:latin typeface="Tahoma"/>
                          <a:ea typeface="Tahoma"/>
                          <a:cs typeface="Tahoma"/>
                          <a:sym typeface="Tahoma"/>
                        </a:rPr>
                        <a:t>14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HARWAN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Khimber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87.57</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193">
                <a:tc>
                  <a:txBody>
                    <a:bodyPr/>
                    <a:lstStyle/>
                    <a:p>
                      <a:pPr algn="ctr" defTabSz="914400">
                        <a:lnSpc>
                          <a:spcPct val="115000"/>
                        </a:lnSpc>
                        <a:defRPr sz="1800"/>
                      </a:pPr>
                      <a:r>
                        <a:rPr b="1" sz="900">
                          <a:latin typeface="Tahoma"/>
                          <a:ea typeface="Tahoma"/>
                          <a:cs typeface="Tahoma"/>
                          <a:sym typeface="Tahoma"/>
                        </a:rPr>
                        <a:t>15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Anantnag</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ANANTNAG</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Peth Dialgam</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87.57</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193">
                <a:tc>
                  <a:txBody>
                    <a:bodyPr/>
                    <a:lstStyle/>
                    <a:p>
                      <a:pPr algn="ctr" defTabSz="914400">
                        <a:lnSpc>
                          <a:spcPct val="115000"/>
                        </a:lnSpc>
                        <a:defRPr sz="1800"/>
                      </a:pPr>
                      <a:r>
                        <a:rPr b="1" sz="900">
                          <a:latin typeface="Tahoma"/>
                          <a:ea typeface="Tahoma"/>
                          <a:cs typeface="Tahoma"/>
                          <a:sym typeface="Tahoma"/>
                        </a:rPr>
                        <a:t>16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Chararishief</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MALPORA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87.46</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193">
                <a:tc>
                  <a:txBody>
                    <a:bodyPr/>
                    <a:lstStyle/>
                    <a:p>
                      <a:pPr algn="ctr" defTabSz="914400">
                        <a:lnSpc>
                          <a:spcPct val="115000"/>
                        </a:lnSpc>
                        <a:defRPr sz="1800"/>
                      </a:pPr>
                      <a:r>
                        <a:rPr b="1" sz="900">
                          <a:latin typeface="Tahoma"/>
                          <a:ea typeface="Tahoma"/>
                          <a:cs typeface="Tahoma"/>
                          <a:sym typeface="Tahoma"/>
                        </a:rPr>
                        <a:t>17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Nowgam B</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87.35</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193">
                <a:tc>
                  <a:txBody>
                    <a:bodyPr/>
                    <a:lstStyle/>
                    <a:p>
                      <a:pPr algn="ctr" defTabSz="914400">
                        <a:lnSpc>
                          <a:spcPct val="115000"/>
                        </a:lnSpc>
                        <a:defRPr sz="1800"/>
                      </a:pPr>
                      <a:r>
                        <a:rPr b="1" sz="900">
                          <a:latin typeface="Tahoma"/>
                          <a:ea typeface="Tahoma"/>
                          <a:cs typeface="Tahoma"/>
                          <a:sym typeface="Tahoma"/>
                        </a:rPr>
                        <a:t>18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Udhampur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Block  4:  Ghordi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Barmeen Lower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87.31</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193">
                <a:tc>
                  <a:txBody>
                    <a:bodyPr/>
                    <a:lstStyle/>
                    <a:p>
                      <a:pPr algn="ctr" defTabSz="914400">
                        <a:lnSpc>
                          <a:spcPct val="115000"/>
                        </a:lnSpc>
                        <a:defRPr sz="1800"/>
                      </a:pPr>
                      <a:r>
                        <a:rPr b="1" sz="900">
                          <a:latin typeface="Tahoma"/>
                          <a:ea typeface="Tahoma"/>
                          <a:cs typeface="Tahoma"/>
                          <a:sym typeface="Tahoma"/>
                        </a:rPr>
                        <a:t>19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HARWAN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Dara 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87.29</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47849">
                <a:tc>
                  <a:txBody>
                    <a:bodyPr/>
                    <a:lstStyle/>
                    <a:p>
                      <a:pPr algn="ctr" defTabSz="914400">
                        <a:lnSpc>
                          <a:spcPct val="115000"/>
                        </a:lnSpc>
                        <a:defRPr sz="1800"/>
                      </a:pPr>
                      <a:r>
                        <a:rPr b="1" sz="900">
                          <a:latin typeface="Tahoma"/>
                          <a:ea typeface="Tahoma"/>
                          <a:cs typeface="Tahoma"/>
                          <a:sym typeface="Tahoma"/>
                        </a:rPr>
                        <a:t>20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Arli Hansali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87.27</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193">
                <a:tc>
                  <a:txBody>
                    <a:bodyPr/>
                    <a:lstStyle/>
                    <a:p>
                      <a:pPr algn="ctr" defTabSz="914400">
                        <a:lnSpc>
                          <a:spcPct val="115000"/>
                        </a:lnSpc>
                        <a:defRPr sz="1800"/>
                      </a:pPr>
                      <a:r>
                        <a:rPr b="1" sz="900">
                          <a:latin typeface="Tahoma"/>
                          <a:ea typeface="Tahoma"/>
                          <a:cs typeface="Tahoma"/>
                          <a:sym typeface="Tahoma"/>
                        </a:rPr>
                        <a:t>21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Anantnag</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K.PORA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Siligam</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87.25</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193">
                <a:tc>
                  <a:txBody>
                    <a:bodyPr/>
                    <a:lstStyle/>
                    <a:p>
                      <a:pPr algn="ctr" defTabSz="914400">
                        <a:lnSpc>
                          <a:spcPct val="115000"/>
                        </a:lnSpc>
                        <a:defRPr sz="1800"/>
                      </a:pPr>
                      <a:r>
                        <a:rPr b="1" sz="900">
                          <a:latin typeface="Tahoma"/>
                          <a:ea typeface="Tahoma"/>
                          <a:cs typeface="Tahoma"/>
                          <a:sym typeface="Tahoma"/>
                        </a:rPr>
                        <a:t>22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QAMARWARI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Panzinara B</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87.04</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193">
                <a:tc>
                  <a:txBody>
                    <a:bodyPr/>
                    <a:lstStyle/>
                    <a:p>
                      <a:pPr algn="ctr" defTabSz="914400">
                        <a:lnSpc>
                          <a:spcPct val="115000"/>
                        </a:lnSpc>
                        <a:defRPr sz="1800"/>
                      </a:pPr>
                      <a:r>
                        <a:rPr b="1" sz="900">
                          <a:latin typeface="Tahoma"/>
                          <a:ea typeface="Tahoma"/>
                          <a:cs typeface="Tahoma"/>
                          <a:sym typeface="Tahoma"/>
                        </a:rPr>
                        <a:t>23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SAMBA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Vijaypur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Patti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87.00</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193">
                <a:tc>
                  <a:txBody>
                    <a:bodyPr/>
                    <a:lstStyle/>
                    <a:p>
                      <a:pPr algn="ctr" defTabSz="914400">
                        <a:lnSpc>
                          <a:spcPct val="115000"/>
                        </a:lnSpc>
                        <a:defRPr sz="1800"/>
                      </a:pPr>
                      <a:r>
                        <a:rPr b="1" sz="900">
                          <a:latin typeface="Tahoma"/>
                          <a:ea typeface="Tahoma"/>
                          <a:cs typeface="Tahoma"/>
                          <a:sym typeface="Tahoma"/>
                        </a:rPr>
                        <a:t>24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PANTHAL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Panthal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86.82</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193">
                <a:tc>
                  <a:txBody>
                    <a:bodyPr/>
                    <a:lstStyle/>
                    <a:p>
                      <a:pPr algn="ctr" defTabSz="914400">
                        <a:lnSpc>
                          <a:spcPct val="115000"/>
                        </a:lnSpc>
                        <a:defRPr sz="1800"/>
                      </a:pPr>
                      <a:r>
                        <a:rPr b="1" sz="900">
                          <a:latin typeface="Tahoma"/>
                          <a:ea typeface="Tahoma"/>
                          <a:cs typeface="Tahoma"/>
                          <a:sym typeface="Tahoma"/>
                        </a:rPr>
                        <a:t>25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Ichgam - 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86.78</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193">
                <a:tc>
                  <a:txBody>
                    <a:bodyPr/>
                    <a:lstStyle/>
                    <a:p>
                      <a:pPr algn="ctr" defTabSz="914400">
                        <a:lnSpc>
                          <a:spcPct val="115000"/>
                        </a:lnSpc>
                        <a:defRPr sz="1800"/>
                      </a:pPr>
                      <a:r>
                        <a:rPr b="1" sz="900">
                          <a:latin typeface="Tahoma"/>
                          <a:ea typeface="Tahoma"/>
                          <a:cs typeface="Tahoma"/>
                          <a:sym typeface="Tahoma"/>
                        </a:rPr>
                        <a:t>26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BUDINA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86.78</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193">
                <a:tc>
                  <a:txBody>
                    <a:bodyPr/>
                    <a:lstStyle/>
                    <a:p>
                      <a:pPr algn="ctr" defTabSz="914400">
                        <a:lnSpc>
                          <a:spcPct val="115000"/>
                        </a:lnSpc>
                        <a:defRPr sz="1800"/>
                      </a:pPr>
                      <a:r>
                        <a:rPr b="1" sz="900">
                          <a:latin typeface="Tahoma"/>
                          <a:ea typeface="Tahoma"/>
                          <a:cs typeface="Tahoma"/>
                          <a:sym typeface="Tahoma"/>
                        </a:rPr>
                        <a:t>27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SAMBA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Vijaypur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Gudwal-B</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86.74</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193">
                <a:tc>
                  <a:txBody>
                    <a:bodyPr/>
                    <a:lstStyle/>
                    <a:p>
                      <a:pPr algn="ctr" defTabSz="914400">
                        <a:lnSpc>
                          <a:spcPct val="115000"/>
                        </a:lnSpc>
                        <a:defRPr sz="1800"/>
                      </a:pPr>
                      <a:r>
                        <a:rPr b="1" sz="900">
                          <a:latin typeface="Tahoma"/>
                          <a:ea typeface="Tahoma"/>
                          <a:cs typeface="Tahoma"/>
                          <a:sym typeface="Tahoma"/>
                        </a:rPr>
                        <a:t>28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Changran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86.71</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193">
                <a:tc>
                  <a:txBody>
                    <a:bodyPr/>
                    <a:lstStyle/>
                    <a:p>
                      <a:pPr algn="ctr" defTabSz="914400">
                        <a:lnSpc>
                          <a:spcPct val="115000"/>
                        </a:lnSpc>
                        <a:defRPr sz="1800"/>
                      </a:pPr>
                      <a:r>
                        <a:rPr b="1" sz="900">
                          <a:latin typeface="Tahoma"/>
                          <a:ea typeface="Tahoma"/>
                          <a:cs typeface="Tahoma"/>
                          <a:sym typeface="Tahoma"/>
                        </a:rPr>
                        <a:t>29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Sukhnag</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Hardupanzu</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86.70</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47849">
                <a:tc>
                  <a:txBody>
                    <a:bodyPr/>
                    <a:lstStyle/>
                    <a:p>
                      <a:pPr algn="ctr" defTabSz="914400">
                        <a:lnSpc>
                          <a:spcPct val="115000"/>
                        </a:lnSpc>
                        <a:defRPr sz="1800"/>
                      </a:pPr>
                      <a:r>
                        <a:rPr b="1" sz="900">
                          <a:latin typeface="Tahoma"/>
                          <a:ea typeface="Tahoma"/>
                          <a:cs typeface="Tahoma"/>
                          <a:sym typeface="Tahoma"/>
                        </a:rPr>
                        <a:t>30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Lasjan B</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86.65</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193">
                <a:tc>
                  <a:txBody>
                    <a:bodyPr/>
                    <a:lstStyle/>
                    <a:p>
                      <a:pPr algn="ctr" defTabSz="914400">
                        <a:lnSpc>
                          <a:spcPct val="115000"/>
                        </a:lnSpc>
                        <a:defRPr sz="1800"/>
                      </a:pPr>
                      <a:r>
                        <a:rPr b="1" sz="900">
                          <a:latin typeface="Tahoma"/>
                          <a:ea typeface="Tahoma"/>
                          <a:cs typeface="Tahoma"/>
                          <a:sym typeface="Tahoma"/>
                        </a:rPr>
                        <a:t>31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Kharote</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86.54</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193">
                <a:tc>
                  <a:txBody>
                    <a:bodyPr/>
                    <a:lstStyle/>
                    <a:p>
                      <a:pPr algn="ctr" defTabSz="914400">
                        <a:lnSpc>
                          <a:spcPct val="115000"/>
                        </a:lnSpc>
                        <a:defRPr sz="1800"/>
                      </a:pPr>
                      <a:r>
                        <a:rPr b="1" sz="900">
                          <a:latin typeface="Tahoma"/>
                          <a:ea typeface="Tahoma"/>
                          <a:cs typeface="Tahoma"/>
                          <a:sym typeface="Tahoma"/>
                        </a:rPr>
                        <a:t>32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Janglote East</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86.50</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193">
                <a:tc>
                  <a:txBody>
                    <a:bodyPr/>
                    <a:lstStyle/>
                    <a:p>
                      <a:pPr algn="ctr" defTabSz="914400">
                        <a:lnSpc>
                          <a:spcPct val="115000"/>
                        </a:lnSpc>
                        <a:defRPr sz="1800"/>
                      </a:pPr>
                      <a:r>
                        <a:rPr b="1" sz="900">
                          <a:latin typeface="Tahoma"/>
                          <a:ea typeface="Tahoma"/>
                          <a:cs typeface="Tahoma"/>
                          <a:sym typeface="Tahoma"/>
                        </a:rPr>
                        <a:t>33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HARWAN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Gandtal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86.50</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193">
                <a:tc>
                  <a:txBody>
                    <a:bodyPr/>
                    <a:lstStyle/>
                    <a:p>
                      <a:pPr algn="ctr" defTabSz="914400">
                        <a:lnSpc>
                          <a:spcPct val="115000"/>
                        </a:lnSpc>
                        <a:defRPr sz="1800"/>
                      </a:pPr>
                      <a:r>
                        <a:rPr b="1" sz="900">
                          <a:latin typeface="Tahoma"/>
                          <a:ea typeface="Tahoma"/>
                          <a:cs typeface="Tahoma"/>
                          <a:sym typeface="Tahoma"/>
                        </a:rPr>
                        <a:t>34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Kulgam</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Kund</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Waltengoo-A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86.44</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bl>
          </a:graphicData>
        </a:graphic>
      </p:graphicFrame>
      <p:sp>
        <p:nvSpPr>
          <p:cNvPr id="636" name="Rectangle 1"/>
          <p:cNvSpPr txBox="1"/>
          <p:nvPr/>
        </p:nvSpPr>
        <p:spPr>
          <a:xfrm>
            <a:off x="2820669" y="239801"/>
            <a:ext cx="6386797" cy="655463"/>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defTabSz="914400">
              <a:defRPr b="1" sz="2000">
                <a:solidFill>
                  <a:srgbClr val="0070C0"/>
                </a:solidFill>
                <a:latin typeface="Tahoma"/>
                <a:ea typeface="Tahoma"/>
                <a:cs typeface="Tahoma"/>
                <a:sym typeface="Tahoma"/>
              </a:defRPr>
            </a:lvl1pPr>
          </a:lstStyle>
          <a:p>
            <a:pPr/>
            <a:r>
              <a:t>100 Top Performing Panchayats in the UT of J&amp;K </a:t>
            </a:r>
            <a:endParaRPr>
              <a:latin typeface="Arial"/>
              <a:ea typeface="Arial"/>
              <a:cs typeface="Arial"/>
              <a:sym typeface="Arial"/>
            </a:endParaRP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38" name="Content Placeholder 3"/>
          <p:cNvGraphicFramePr/>
          <p:nvPr/>
        </p:nvGraphicFramePr>
        <p:xfrm>
          <a:off x="2362200" y="762000"/>
          <a:ext cx="7467601" cy="655479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04167"/>
                <a:gridCol w="1383428"/>
                <a:gridCol w="2060974"/>
                <a:gridCol w="1683132"/>
                <a:gridCol w="1635898"/>
              </a:tblGrid>
              <a:tr h="192788">
                <a:tc>
                  <a:txBody>
                    <a:bodyPr/>
                    <a:lstStyle/>
                    <a:p>
                      <a:pPr algn="ctr" defTabSz="914400">
                        <a:lnSpc>
                          <a:spcPct val="115000"/>
                        </a:lnSpc>
                        <a:defRPr sz="1800"/>
                      </a:pPr>
                      <a:r>
                        <a:rPr b="1" sz="1200">
                          <a:solidFill>
                            <a:srgbClr val="FFFFFF"/>
                          </a:solidFill>
                          <a:latin typeface="Tahoma"/>
                          <a:ea typeface="Tahoma"/>
                          <a:cs typeface="Tahoma"/>
                          <a:sym typeface="Tahoma"/>
                        </a:rPr>
                        <a:t>S. No</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DISTRICT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BLOCK</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PANCHAYAT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200">
                          <a:solidFill>
                            <a:srgbClr val="FFFFFF"/>
                          </a:solidFill>
                          <a:latin typeface="Tahoma"/>
                          <a:ea typeface="Tahoma"/>
                          <a:cs typeface="Tahoma"/>
                          <a:sym typeface="Tahoma"/>
                        </a:rPr>
                        <a:t>TOTAL SCORE (100)</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r>
              <a:tr h="192788">
                <a:tc>
                  <a:txBody>
                    <a:bodyPr/>
                    <a:lstStyle/>
                    <a:p>
                      <a:pPr algn="ctr" defTabSz="914400">
                        <a:lnSpc>
                          <a:spcPct val="115000"/>
                        </a:lnSpc>
                        <a:defRPr sz="1800"/>
                      </a:pPr>
                      <a:r>
                        <a:rPr b="1" sz="1200">
                          <a:latin typeface="Tahoma"/>
                          <a:ea typeface="Tahoma"/>
                          <a:cs typeface="Tahoma"/>
                          <a:sym typeface="Tahoma"/>
                        </a:rPr>
                        <a:t>35</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KHONMOH</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Balhama B</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86.40</a:t>
                      </a:r>
                    </a:p>
                  </a:txBody>
                  <a:tcPr marL="0" marR="0" marT="0" marB="0" anchor="t" anchorCtr="0" horzOverflow="overflow">
                    <a:lnL w="12700">
                      <a:miter lim="400000"/>
                    </a:lnL>
                    <a:lnR w="12700">
                      <a:miter lim="400000"/>
                    </a:lnR>
                    <a:lnT w="19050">
                      <a:solidFill>
                        <a:srgbClr val="FFFFFF"/>
                      </a:solidFill>
                    </a:lnT>
                    <a:lnB w="12700">
                      <a:miter lim="400000"/>
                    </a:lnB>
                    <a:solidFill>
                      <a:srgbClr val="FBE4D5"/>
                    </a:solidFill>
                  </a:tcPr>
                </a:tc>
              </a:tr>
              <a:tr h="192788">
                <a:tc>
                  <a:txBody>
                    <a:bodyPr/>
                    <a:lstStyle/>
                    <a:p>
                      <a:pPr algn="ctr" defTabSz="914400">
                        <a:lnSpc>
                          <a:spcPct val="115000"/>
                        </a:lnSpc>
                        <a:defRPr sz="1800"/>
                      </a:pPr>
                      <a:r>
                        <a:rPr b="1" sz="1200">
                          <a:latin typeface="Tahoma"/>
                          <a:ea typeface="Tahoma"/>
                          <a:cs typeface="Tahoma"/>
                          <a:sym typeface="Tahoma"/>
                        </a:rPr>
                        <a:t>36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Mehtabpur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1200">
                          <a:latin typeface="Tahoma"/>
                          <a:ea typeface="Tahoma"/>
                          <a:cs typeface="Tahoma"/>
                          <a:sym typeface="Tahoma"/>
                        </a:rPr>
                        <a:t>86.39</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92788">
                <a:tc>
                  <a:txBody>
                    <a:bodyPr/>
                    <a:lstStyle/>
                    <a:p>
                      <a:pPr algn="ctr" defTabSz="914400">
                        <a:lnSpc>
                          <a:spcPct val="115000"/>
                        </a:lnSpc>
                        <a:defRPr sz="1800"/>
                      </a:pPr>
                      <a:r>
                        <a:rPr b="1" sz="1200">
                          <a:latin typeface="Tahoma"/>
                          <a:ea typeface="Tahoma"/>
                          <a:cs typeface="Tahoma"/>
                          <a:sym typeface="Tahoma"/>
                        </a:rPr>
                        <a:t>37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Satwari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Satwari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86.390</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92788">
                <a:tc>
                  <a:txBody>
                    <a:bodyPr/>
                    <a:lstStyle/>
                    <a:p>
                      <a:pPr algn="ctr" defTabSz="914400">
                        <a:lnSpc>
                          <a:spcPct val="115000"/>
                        </a:lnSpc>
                        <a:defRPr sz="1800"/>
                      </a:pPr>
                      <a:r>
                        <a:rPr b="1" sz="1200">
                          <a:latin typeface="Tahoma"/>
                          <a:ea typeface="Tahoma"/>
                          <a:cs typeface="Tahoma"/>
                          <a:sym typeface="Tahoma"/>
                        </a:rPr>
                        <a:t>38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MAMMAT</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1200">
                          <a:latin typeface="Tahoma"/>
                          <a:ea typeface="Tahoma"/>
                          <a:cs typeface="Tahoma"/>
                          <a:sym typeface="Tahoma"/>
                        </a:rPr>
                        <a:t>86.34</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92788">
                <a:tc>
                  <a:txBody>
                    <a:bodyPr/>
                    <a:lstStyle/>
                    <a:p>
                      <a:pPr algn="ctr" defTabSz="914400">
                        <a:lnSpc>
                          <a:spcPct val="115000"/>
                        </a:lnSpc>
                        <a:defRPr sz="1800"/>
                      </a:pPr>
                      <a:r>
                        <a:rPr b="1" sz="1200">
                          <a:latin typeface="Tahoma"/>
                          <a:ea typeface="Tahoma"/>
                          <a:cs typeface="Tahoma"/>
                          <a:sym typeface="Tahoma"/>
                        </a:rPr>
                        <a:t>39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POUNI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Lower Talwara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86.28</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92788">
                <a:tc>
                  <a:txBody>
                    <a:bodyPr/>
                    <a:lstStyle/>
                    <a:p>
                      <a:pPr algn="ctr" defTabSz="914400">
                        <a:lnSpc>
                          <a:spcPct val="115000"/>
                        </a:lnSpc>
                        <a:defRPr sz="1800"/>
                      </a:pPr>
                      <a:r>
                        <a:rPr b="1" sz="1200">
                          <a:latin typeface="Tahoma"/>
                          <a:ea typeface="Tahoma"/>
                          <a:cs typeface="Tahoma"/>
                          <a:sym typeface="Tahoma"/>
                        </a:rPr>
                        <a:t>40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KATRA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Kanjali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1200">
                          <a:latin typeface="Tahoma"/>
                          <a:ea typeface="Tahoma"/>
                          <a:cs typeface="Tahoma"/>
                          <a:sym typeface="Tahoma"/>
                        </a:rPr>
                        <a:t>86.27</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92788">
                <a:tc>
                  <a:txBody>
                    <a:bodyPr/>
                    <a:lstStyle/>
                    <a:p>
                      <a:pPr algn="ctr" defTabSz="914400">
                        <a:lnSpc>
                          <a:spcPct val="115000"/>
                        </a:lnSpc>
                        <a:defRPr sz="1800"/>
                      </a:pPr>
                      <a:r>
                        <a:rPr b="1" sz="1200">
                          <a:latin typeface="Tahoma"/>
                          <a:ea typeface="Tahoma"/>
                          <a:cs typeface="Tahoma"/>
                          <a:sym typeface="Tahoma"/>
                        </a:rPr>
                        <a:t>41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Vijaypur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Bagla Jakh</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86.11</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92788">
                <a:tc>
                  <a:txBody>
                    <a:bodyPr/>
                    <a:lstStyle/>
                    <a:p>
                      <a:pPr algn="ctr" defTabSz="914400">
                        <a:lnSpc>
                          <a:spcPct val="115000"/>
                        </a:lnSpc>
                        <a:defRPr sz="1800"/>
                      </a:pPr>
                      <a:r>
                        <a:rPr b="1" sz="1200">
                          <a:latin typeface="Tahoma"/>
                          <a:ea typeface="Tahoma"/>
                          <a:cs typeface="Tahoma"/>
                          <a:sym typeface="Tahoma"/>
                        </a:rPr>
                        <a:t>42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Bhalla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KALANI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1200">
                          <a:latin typeface="Tahoma"/>
                          <a:ea typeface="Tahoma"/>
                          <a:cs typeface="Tahoma"/>
                          <a:sym typeface="Tahoma"/>
                        </a:rPr>
                        <a:t>86.03</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92788">
                <a:tc>
                  <a:txBody>
                    <a:bodyPr/>
                    <a:lstStyle/>
                    <a:p>
                      <a:pPr algn="ctr" defTabSz="914400">
                        <a:lnSpc>
                          <a:spcPct val="115000"/>
                        </a:lnSpc>
                        <a:defRPr sz="1800"/>
                      </a:pPr>
                      <a:r>
                        <a:rPr b="1" sz="1200">
                          <a:latin typeface="Tahoma"/>
                          <a:ea typeface="Tahoma"/>
                          <a:cs typeface="Tahoma"/>
                          <a:sym typeface="Tahoma"/>
                        </a:rPr>
                        <a:t>43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KATRA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Purana Daroor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86.03</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92788">
                <a:tc>
                  <a:txBody>
                    <a:bodyPr/>
                    <a:lstStyle/>
                    <a:p>
                      <a:pPr algn="ctr" defTabSz="914400">
                        <a:lnSpc>
                          <a:spcPct val="115000"/>
                        </a:lnSpc>
                        <a:defRPr sz="1800"/>
                      </a:pPr>
                      <a:r>
                        <a:rPr b="1" sz="1200">
                          <a:latin typeface="Tahoma"/>
                          <a:ea typeface="Tahoma"/>
                          <a:cs typeface="Tahoma"/>
                          <a:sym typeface="Tahoma"/>
                        </a:rPr>
                        <a:t>44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Bhalla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Rewara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1200">
                          <a:latin typeface="Tahoma"/>
                          <a:ea typeface="Tahoma"/>
                          <a:cs typeface="Tahoma"/>
                          <a:sym typeface="Tahoma"/>
                        </a:rPr>
                        <a:t>85.96</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92788">
                <a:tc>
                  <a:txBody>
                    <a:bodyPr/>
                    <a:lstStyle/>
                    <a:p>
                      <a:pPr algn="ctr" defTabSz="914400">
                        <a:lnSpc>
                          <a:spcPct val="115000"/>
                        </a:lnSpc>
                        <a:defRPr sz="1800"/>
                      </a:pPr>
                      <a:r>
                        <a:rPr b="1" sz="1200">
                          <a:latin typeface="Tahoma"/>
                          <a:ea typeface="Tahoma"/>
                          <a:cs typeface="Tahoma"/>
                          <a:sym typeface="Tahoma"/>
                        </a:rPr>
                        <a:t>45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PANTHAL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Manoon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85.91</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92788">
                <a:tc>
                  <a:txBody>
                    <a:bodyPr/>
                    <a:lstStyle/>
                    <a:p>
                      <a:pPr algn="ctr" defTabSz="914400">
                        <a:lnSpc>
                          <a:spcPct val="115000"/>
                        </a:lnSpc>
                        <a:defRPr sz="1800"/>
                      </a:pPr>
                      <a:r>
                        <a:rPr b="1" sz="1200">
                          <a:latin typeface="Tahoma"/>
                          <a:ea typeface="Tahoma"/>
                          <a:cs typeface="Tahoma"/>
                          <a:sym typeface="Tahoma"/>
                        </a:rPr>
                        <a:t>46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Satwari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Babliana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1200">
                          <a:latin typeface="Tahoma"/>
                          <a:ea typeface="Tahoma"/>
                          <a:cs typeface="Tahoma"/>
                          <a:sym typeface="Tahoma"/>
                        </a:rPr>
                        <a:t>85.910</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92788">
                <a:tc>
                  <a:txBody>
                    <a:bodyPr/>
                    <a:lstStyle/>
                    <a:p>
                      <a:pPr algn="ctr" defTabSz="914400">
                        <a:lnSpc>
                          <a:spcPct val="115000"/>
                        </a:lnSpc>
                        <a:defRPr sz="1800"/>
                      </a:pPr>
                      <a:r>
                        <a:rPr b="1" sz="1200">
                          <a:latin typeface="Tahoma"/>
                          <a:ea typeface="Tahoma"/>
                          <a:cs typeface="Tahoma"/>
                          <a:sym typeface="Tahoma"/>
                        </a:rPr>
                        <a:t>47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Gundna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MOHALLA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85.82</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92788">
                <a:tc>
                  <a:txBody>
                    <a:bodyPr/>
                    <a:lstStyle/>
                    <a:p>
                      <a:pPr algn="ctr" defTabSz="914400">
                        <a:lnSpc>
                          <a:spcPct val="115000"/>
                        </a:lnSpc>
                        <a:defRPr sz="1800"/>
                      </a:pPr>
                      <a:r>
                        <a:rPr b="1" sz="1200">
                          <a:latin typeface="Tahoma"/>
                          <a:ea typeface="Tahoma"/>
                          <a:cs typeface="Tahoma"/>
                          <a:sym typeface="Tahoma"/>
                        </a:rPr>
                        <a:t>48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Bari Brahmana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Badhori Old</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1200">
                          <a:latin typeface="Tahoma"/>
                          <a:ea typeface="Tahoma"/>
                          <a:cs typeface="Tahoma"/>
                          <a:sym typeface="Tahoma"/>
                        </a:rPr>
                        <a:t>85.78</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92788">
                <a:tc>
                  <a:txBody>
                    <a:bodyPr/>
                    <a:lstStyle/>
                    <a:p>
                      <a:pPr algn="ctr" defTabSz="914400">
                        <a:lnSpc>
                          <a:spcPct val="115000"/>
                        </a:lnSpc>
                        <a:defRPr sz="1800"/>
                      </a:pPr>
                      <a:r>
                        <a:rPr b="1" sz="1200">
                          <a:latin typeface="Tahoma"/>
                          <a:ea typeface="Tahoma"/>
                          <a:cs typeface="Tahoma"/>
                          <a:sym typeface="Tahoma"/>
                        </a:rPr>
                        <a:t>49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Udhampur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Block8: Latti-Marothi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Latti 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85.77</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92788">
                <a:tc>
                  <a:txBody>
                    <a:bodyPr/>
                    <a:lstStyle/>
                    <a:p>
                      <a:pPr algn="ctr" defTabSz="914400">
                        <a:lnSpc>
                          <a:spcPct val="115000"/>
                        </a:lnSpc>
                        <a:defRPr sz="1800"/>
                      </a:pPr>
                      <a:r>
                        <a:rPr b="1" sz="1200">
                          <a:latin typeface="Tahoma"/>
                          <a:ea typeface="Tahoma"/>
                          <a:cs typeface="Tahoma"/>
                          <a:sym typeface="Tahoma"/>
                        </a:rPr>
                        <a:t>50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KATRA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Kundrorian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1200">
                          <a:latin typeface="Tahoma"/>
                          <a:ea typeface="Tahoma"/>
                          <a:cs typeface="Tahoma"/>
                          <a:sym typeface="Tahoma"/>
                        </a:rPr>
                        <a:t>85.77</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92788">
                <a:tc>
                  <a:txBody>
                    <a:bodyPr/>
                    <a:lstStyle/>
                    <a:p>
                      <a:pPr algn="ctr" defTabSz="914400">
                        <a:lnSpc>
                          <a:spcPct val="115000"/>
                        </a:lnSpc>
                        <a:defRPr sz="1800"/>
                      </a:pPr>
                      <a:r>
                        <a:rPr b="1" sz="1200">
                          <a:latin typeface="Tahoma"/>
                          <a:ea typeface="Tahoma"/>
                          <a:cs typeface="Tahoma"/>
                          <a:sym typeface="Tahoma"/>
                        </a:rPr>
                        <a:t>51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KATRA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Akhali Buttan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85.73</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92788">
                <a:tc>
                  <a:txBody>
                    <a:bodyPr/>
                    <a:lstStyle/>
                    <a:p>
                      <a:pPr algn="ctr" defTabSz="914400">
                        <a:lnSpc>
                          <a:spcPct val="115000"/>
                        </a:lnSpc>
                        <a:defRPr sz="1800"/>
                      </a:pPr>
                      <a:r>
                        <a:rPr b="1" sz="1200">
                          <a:latin typeface="Tahoma"/>
                          <a:ea typeface="Tahoma"/>
                          <a:cs typeface="Tahoma"/>
                          <a:sym typeface="Tahoma"/>
                        </a:rPr>
                        <a:t>52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Bhaderwah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Udharana-B</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1200">
                          <a:latin typeface="Tahoma"/>
                          <a:ea typeface="Tahoma"/>
                          <a:cs typeface="Tahoma"/>
                          <a:sym typeface="Tahoma"/>
                        </a:rPr>
                        <a:t>85.71</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92788">
                <a:tc>
                  <a:txBody>
                    <a:bodyPr/>
                    <a:lstStyle/>
                    <a:p>
                      <a:pPr algn="ctr" defTabSz="914400">
                        <a:lnSpc>
                          <a:spcPct val="115000"/>
                        </a:lnSpc>
                        <a:defRPr sz="1800"/>
                      </a:pPr>
                      <a:r>
                        <a:rPr b="1" sz="1200">
                          <a:latin typeface="Tahoma"/>
                          <a:ea typeface="Tahoma"/>
                          <a:cs typeface="Tahoma"/>
                          <a:sym typeface="Tahoma"/>
                        </a:rPr>
                        <a:t>53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Bhaderwah</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DRADU</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85.70</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92788">
                <a:tc>
                  <a:txBody>
                    <a:bodyPr/>
                    <a:lstStyle/>
                    <a:p>
                      <a:pPr algn="ctr" defTabSz="914400">
                        <a:lnSpc>
                          <a:spcPct val="115000"/>
                        </a:lnSpc>
                        <a:defRPr sz="1800"/>
                      </a:pPr>
                      <a:r>
                        <a:rPr b="1" sz="1200">
                          <a:latin typeface="Tahoma"/>
                          <a:ea typeface="Tahoma"/>
                          <a:cs typeface="Tahoma"/>
                          <a:sym typeface="Tahoma"/>
                        </a:rPr>
                        <a:t>54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Dansal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JANDRAH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1200">
                          <a:latin typeface="Tahoma"/>
                          <a:ea typeface="Tahoma"/>
                          <a:cs typeface="Tahoma"/>
                          <a:sym typeface="Tahoma"/>
                        </a:rPr>
                        <a:t>85.670</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92788">
                <a:tc>
                  <a:txBody>
                    <a:bodyPr/>
                    <a:lstStyle/>
                    <a:p>
                      <a:pPr algn="ctr" defTabSz="914400">
                        <a:lnSpc>
                          <a:spcPct val="115000"/>
                        </a:lnSpc>
                        <a:defRPr sz="1800"/>
                      </a:pPr>
                      <a:r>
                        <a:rPr b="1" sz="1200">
                          <a:latin typeface="Tahoma"/>
                          <a:ea typeface="Tahoma"/>
                          <a:cs typeface="Tahoma"/>
                          <a:sym typeface="Tahoma"/>
                        </a:rPr>
                        <a:t>55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Vijaypur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Bagla Raya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85.66</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92788">
                <a:tc>
                  <a:txBody>
                    <a:bodyPr/>
                    <a:lstStyle/>
                    <a:p>
                      <a:pPr algn="ctr" defTabSz="914400">
                        <a:lnSpc>
                          <a:spcPct val="115000"/>
                        </a:lnSpc>
                        <a:defRPr sz="1800"/>
                      </a:pPr>
                      <a:r>
                        <a:rPr b="1" sz="1200">
                          <a:latin typeface="Tahoma"/>
                          <a:ea typeface="Tahoma"/>
                          <a:cs typeface="Tahoma"/>
                          <a:sym typeface="Tahoma"/>
                        </a:rPr>
                        <a:t>56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Dansal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DANSAL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1200">
                          <a:latin typeface="Tahoma"/>
                          <a:ea typeface="Tahoma"/>
                          <a:cs typeface="Tahoma"/>
                          <a:sym typeface="Tahoma"/>
                        </a:rPr>
                        <a:t>85.660</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92788">
                <a:tc>
                  <a:txBody>
                    <a:bodyPr/>
                    <a:lstStyle/>
                    <a:p>
                      <a:pPr algn="ctr" defTabSz="914400">
                        <a:lnSpc>
                          <a:spcPct val="115000"/>
                        </a:lnSpc>
                        <a:defRPr sz="1800"/>
                      </a:pPr>
                      <a:r>
                        <a:rPr b="1" sz="1200">
                          <a:latin typeface="Tahoma"/>
                          <a:ea typeface="Tahoma"/>
                          <a:cs typeface="Tahoma"/>
                          <a:sym typeface="Tahoma"/>
                        </a:rPr>
                        <a:t>57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Rajpura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Rajpura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85.64</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92788">
                <a:tc>
                  <a:txBody>
                    <a:bodyPr/>
                    <a:lstStyle/>
                    <a:p>
                      <a:pPr algn="ctr" defTabSz="914400">
                        <a:lnSpc>
                          <a:spcPct val="115000"/>
                        </a:lnSpc>
                        <a:defRPr sz="1800"/>
                      </a:pPr>
                      <a:r>
                        <a:rPr b="1" sz="1200">
                          <a:latin typeface="Tahoma"/>
                          <a:ea typeface="Tahoma"/>
                          <a:cs typeface="Tahoma"/>
                          <a:sym typeface="Tahoma"/>
                        </a:rPr>
                        <a:t>58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HARWAN</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Theed B</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1200">
                          <a:latin typeface="Tahoma"/>
                          <a:ea typeface="Tahoma"/>
                          <a:cs typeface="Tahoma"/>
                          <a:sym typeface="Tahoma"/>
                        </a:rPr>
                        <a:t>85.61</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92788">
                <a:tc>
                  <a:txBody>
                    <a:bodyPr/>
                    <a:lstStyle/>
                    <a:p>
                      <a:pPr algn="ctr" defTabSz="914400">
                        <a:lnSpc>
                          <a:spcPct val="115000"/>
                        </a:lnSpc>
                        <a:defRPr sz="1800"/>
                      </a:pPr>
                      <a:r>
                        <a:rPr b="1" sz="1200">
                          <a:latin typeface="Tahoma"/>
                          <a:ea typeface="Tahoma"/>
                          <a:cs typeface="Tahoma"/>
                          <a:sym typeface="Tahoma"/>
                        </a:rPr>
                        <a:t>59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Vijaypur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Vijaypur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85.58</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92788">
                <a:tc>
                  <a:txBody>
                    <a:bodyPr/>
                    <a:lstStyle/>
                    <a:p>
                      <a:pPr algn="ctr" defTabSz="914400">
                        <a:lnSpc>
                          <a:spcPct val="115000"/>
                        </a:lnSpc>
                        <a:defRPr sz="1800"/>
                      </a:pPr>
                      <a:r>
                        <a:rPr b="1" sz="1200">
                          <a:latin typeface="Tahoma"/>
                          <a:ea typeface="Tahoma"/>
                          <a:cs typeface="Tahoma"/>
                          <a:sym typeface="Tahoma"/>
                        </a:rPr>
                        <a:t>60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DH Pora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D.H.Pora-A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1200">
                          <a:latin typeface="Tahoma"/>
                          <a:ea typeface="Tahoma"/>
                          <a:cs typeface="Tahoma"/>
                          <a:sym typeface="Tahoma"/>
                        </a:rPr>
                        <a:t>85.58</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92788">
                <a:tc>
                  <a:txBody>
                    <a:bodyPr/>
                    <a:lstStyle/>
                    <a:p>
                      <a:pPr algn="ctr" defTabSz="914400">
                        <a:lnSpc>
                          <a:spcPct val="115000"/>
                        </a:lnSpc>
                        <a:defRPr sz="1800"/>
                      </a:pPr>
                      <a:r>
                        <a:rPr b="1" sz="1200">
                          <a:latin typeface="Tahoma"/>
                          <a:ea typeface="Tahoma"/>
                          <a:cs typeface="Tahoma"/>
                          <a:sym typeface="Tahoma"/>
                        </a:rPr>
                        <a:t>61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Ichgam C</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85.57</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92788">
                <a:tc>
                  <a:txBody>
                    <a:bodyPr/>
                    <a:lstStyle/>
                    <a:p>
                      <a:pPr algn="ctr" defTabSz="914400">
                        <a:lnSpc>
                          <a:spcPct val="115000"/>
                        </a:lnSpc>
                        <a:defRPr sz="1800"/>
                      </a:pPr>
                      <a:r>
                        <a:rPr b="1" sz="1200">
                          <a:latin typeface="Tahoma"/>
                          <a:ea typeface="Tahoma"/>
                          <a:cs typeface="Tahoma"/>
                          <a:sym typeface="Tahoma"/>
                        </a:rPr>
                        <a:t>62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Bhaderwah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KURSARI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1200">
                          <a:latin typeface="Tahoma"/>
                          <a:ea typeface="Tahoma"/>
                          <a:cs typeface="Tahoma"/>
                          <a:sym typeface="Tahoma"/>
                        </a:rPr>
                        <a:t>85.56</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92788">
                <a:tc>
                  <a:txBody>
                    <a:bodyPr/>
                    <a:lstStyle/>
                    <a:p>
                      <a:pPr algn="ctr" defTabSz="914400">
                        <a:lnSpc>
                          <a:spcPct val="115000"/>
                        </a:lnSpc>
                        <a:defRPr sz="1800"/>
                      </a:pPr>
                      <a:r>
                        <a:rPr b="1" sz="1200">
                          <a:latin typeface="Tahoma"/>
                          <a:ea typeface="Tahoma"/>
                          <a:cs typeface="Tahoma"/>
                          <a:sym typeface="Tahoma"/>
                        </a:rPr>
                        <a:t>63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S.K. Pora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Peth Kanihama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85.54</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92788">
                <a:tc>
                  <a:txBody>
                    <a:bodyPr/>
                    <a:lstStyle/>
                    <a:p>
                      <a:pPr algn="ctr" defTabSz="914400">
                        <a:lnSpc>
                          <a:spcPct val="115000"/>
                        </a:lnSpc>
                        <a:defRPr sz="1800"/>
                      </a:pPr>
                      <a:r>
                        <a:rPr b="1" sz="1200">
                          <a:latin typeface="Tahoma"/>
                          <a:ea typeface="Tahoma"/>
                          <a:cs typeface="Tahoma"/>
                          <a:sym typeface="Tahoma"/>
                        </a:rPr>
                        <a:t>64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Bhaderwah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MANWA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1200">
                          <a:latin typeface="Tahoma"/>
                          <a:ea typeface="Tahoma"/>
                          <a:cs typeface="Tahoma"/>
                          <a:sym typeface="Tahoma"/>
                        </a:rPr>
                        <a:t>85.53</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92788">
                <a:tc>
                  <a:txBody>
                    <a:bodyPr/>
                    <a:lstStyle/>
                    <a:p>
                      <a:pPr algn="ctr" defTabSz="914400">
                        <a:lnSpc>
                          <a:spcPct val="115000"/>
                        </a:lnSpc>
                        <a:defRPr sz="1800"/>
                      </a:pPr>
                      <a:r>
                        <a:rPr b="1" sz="1200">
                          <a:latin typeface="Tahoma"/>
                          <a:ea typeface="Tahoma"/>
                          <a:cs typeface="Tahoma"/>
                          <a:sym typeface="Tahoma"/>
                        </a:rPr>
                        <a:t>65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BIJBEHARA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Marahama 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85.53</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92788">
                <a:tc>
                  <a:txBody>
                    <a:bodyPr/>
                    <a:lstStyle/>
                    <a:p>
                      <a:pPr algn="ctr" defTabSz="914400">
                        <a:lnSpc>
                          <a:spcPct val="115000"/>
                        </a:lnSpc>
                        <a:defRPr sz="1800"/>
                      </a:pPr>
                      <a:r>
                        <a:rPr b="1" sz="1200">
                          <a:latin typeface="Tahoma"/>
                          <a:ea typeface="Tahoma"/>
                          <a:cs typeface="Tahoma"/>
                          <a:sym typeface="Tahoma"/>
                        </a:rPr>
                        <a:t>66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D.PORA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1200">
                          <a:latin typeface="Tahoma"/>
                          <a:ea typeface="Tahoma"/>
                          <a:cs typeface="Tahoma"/>
                          <a:sym typeface="Tahoma"/>
                        </a:rPr>
                        <a:t>Hatigam</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1200">
                          <a:latin typeface="Tahoma"/>
                          <a:ea typeface="Tahoma"/>
                          <a:cs typeface="Tahoma"/>
                          <a:sym typeface="Tahoma"/>
                        </a:rPr>
                        <a:t>85.50</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92788">
                <a:tc>
                  <a:txBody>
                    <a:bodyPr/>
                    <a:lstStyle/>
                    <a:p>
                      <a:pPr algn="ctr" defTabSz="914400">
                        <a:lnSpc>
                          <a:spcPct val="115000"/>
                        </a:lnSpc>
                        <a:defRPr sz="1800"/>
                      </a:pPr>
                      <a:r>
                        <a:rPr b="1" sz="1200">
                          <a:latin typeface="Tahoma"/>
                          <a:ea typeface="Tahoma"/>
                          <a:cs typeface="Tahoma"/>
                          <a:sym typeface="Tahoma"/>
                        </a:rPr>
                        <a:t>67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BIJBEHARA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1200">
                          <a:latin typeface="Tahoma"/>
                          <a:ea typeface="Tahoma"/>
                          <a:cs typeface="Tahoma"/>
                          <a:sym typeface="Tahoma"/>
                        </a:rPr>
                        <a:t>Addar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1200">
                          <a:latin typeface="Tahoma"/>
                          <a:ea typeface="Tahoma"/>
                          <a:cs typeface="Tahoma"/>
                          <a:sym typeface="Tahoma"/>
                        </a:rPr>
                        <a:t>85.46</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bl>
          </a:graphicData>
        </a:graphic>
      </p:graphicFrame>
      <p:sp>
        <p:nvSpPr>
          <p:cNvPr id="639" name="Rectangle 1"/>
          <p:cNvSpPr txBox="1"/>
          <p:nvPr/>
        </p:nvSpPr>
        <p:spPr>
          <a:xfrm>
            <a:off x="2820669" y="239801"/>
            <a:ext cx="6386797" cy="655463"/>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defTabSz="914400">
              <a:defRPr b="1" sz="2000">
                <a:solidFill>
                  <a:srgbClr val="0070C0"/>
                </a:solidFill>
                <a:latin typeface="Tahoma"/>
                <a:ea typeface="Tahoma"/>
                <a:cs typeface="Tahoma"/>
                <a:sym typeface="Tahoma"/>
              </a:defRPr>
            </a:lvl1pPr>
          </a:lstStyle>
          <a:p>
            <a:pPr/>
            <a:r>
              <a:t>100 Top Performing Panchayats in the UT of J&amp;K </a:t>
            </a:r>
            <a:endParaRPr>
              <a:latin typeface="Arial"/>
              <a:ea typeface="Arial"/>
              <a:cs typeface="Arial"/>
              <a:sym typeface="Arial"/>
            </a:endParaRP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41" name="Content Placeholder 3"/>
          <p:cNvGraphicFramePr/>
          <p:nvPr/>
        </p:nvGraphicFramePr>
        <p:xfrm>
          <a:off x="2362200" y="723900"/>
          <a:ext cx="7467601" cy="604838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704167"/>
                <a:gridCol w="1383428"/>
                <a:gridCol w="2060974"/>
                <a:gridCol w="1683132"/>
                <a:gridCol w="1635898"/>
              </a:tblGrid>
              <a:tr h="176456">
                <a:tc>
                  <a:txBody>
                    <a:bodyPr/>
                    <a:lstStyle/>
                    <a:p>
                      <a:pPr algn="ctr" defTabSz="914400">
                        <a:lnSpc>
                          <a:spcPct val="115000"/>
                        </a:lnSpc>
                        <a:defRPr sz="1800"/>
                      </a:pPr>
                      <a:r>
                        <a:rPr b="1" sz="900">
                          <a:solidFill>
                            <a:srgbClr val="FFFFFF"/>
                          </a:solidFill>
                          <a:latin typeface="Tahoma"/>
                          <a:ea typeface="Tahoma"/>
                          <a:cs typeface="Tahoma"/>
                          <a:sym typeface="Tahoma"/>
                        </a:rPr>
                        <a:t>S. No</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DISTRICT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BLOCK</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PANCHAYAT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900">
                          <a:solidFill>
                            <a:srgbClr val="FFFFFF"/>
                          </a:solidFill>
                          <a:latin typeface="Tahoma"/>
                          <a:ea typeface="Tahoma"/>
                          <a:cs typeface="Tahoma"/>
                          <a:sym typeface="Tahoma"/>
                        </a:rPr>
                        <a:t>TOTAL SCORE (100)</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r>
              <a:tr h="176456">
                <a:tc>
                  <a:txBody>
                    <a:bodyPr/>
                    <a:lstStyle/>
                    <a:p>
                      <a:pPr algn="ctr" defTabSz="914400">
                        <a:lnSpc>
                          <a:spcPct val="115000"/>
                        </a:lnSpc>
                        <a:defRPr sz="1800"/>
                      </a:pPr>
                      <a:r>
                        <a:rPr b="1" sz="900">
                          <a:latin typeface="Tahoma"/>
                          <a:ea typeface="Tahoma"/>
                          <a:cs typeface="Tahoma"/>
                          <a:sym typeface="Tahoma"/>
                        </a:rPr>
                        <a:t>68</a:t>
                      </a:r>
                    </a:p>
                  </a:txBody>
                  <a:tcPr marL="0" marR="0" marT="0" marB="0" anchor="t"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Udhampur</a:t>
                      </a:r>
                    </a:p>
                  </a:txBody>
                  <a:tcPr marL="0" marR="0" marT="0" marB="0" anchor="t"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Block  4:  Ghordi</a:t>
                      </a:r>
                    </a:p>
                  </a:txBody>
                  <a:tcPr marL="0" marR="0" marT="0" marB="0" anchor="t"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Ghordi Khas (East)</a:t>
                      </a:r>
                    </a:p>
                  </a:txBody>
                  <a:tcPr marL="0" marR="0" marT="0" marB="0" anchor="t"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85.46</a:t>
                      </a:r>
                    </a:p>
                  </a:txBody>
                  <a:tcPr marL="0" marR="0" marT="0" marB="0" anchor="t" anchorCtr="0" horzOverflow="overflow">
                    <a:lnL w="12700">
                      <a:miter lim="400000"/>
                    </a:lnL>
                    <a:lnR w="12700">
                      <a:miter lim="400000"/>
                    </a:lnR>
                    <a:lnT w="19050">
                      <a:solidFill>
                        <a:srgbClr val="FFFFFF"/>
                      </a:solidFill>
                    </a:lnT>
                    <a:lnB w="12700">
                      <a:miter lim="400000"/>
                    </a:lnB>
                    <a:solidFill>
                      <a:srgbClr val="FDF2EA"/>
                    </a:solidFill>
                  </a:tcPr>
                </a:tc>
              </a:tr>
              <a:tr h="176456">
                <a:tc>
                  <a:txBody>
                    <a:bodyPr/>
                    <a:lstStyle/>
                    <a:p>
                      <a:pPr algn="ctr" defTabSz="914400">
                        <a:lnSpc>
                          <a:spcPct val="115000"/>
                        </a:lnSpc>
                        <a:defRPr sz="1800"/>
                      </a:pPr>
                      <a:r>
                        <a:rPr b="1" sz="900">
                          <a:latin typeface="Tahoma"/>
                          <a:ea typeface="Tahoma"/>
                          <a:cs typeface="Tahoma"/>
                          <a:sym typeface="Tahoma"/>
                        </a:rPr>
                        <a:t>69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Kulgam</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Qaimoh</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Bogund</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85.44</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456">
                <a:tc>
                  <a:txBody>
                    <a:bodyPr/>
                    <a:lstStyle/>
                    <a:p>
                      <a:pPr algn="ctr" defTabSz="914400">
                        <a:lnSpc>
                          <a:spcPct val="115000"/>
                        </a:lnSpc>
                        <a:defRPr sz="1800"/>
                      </a:pPr>
                      <a:r>
                        <a:rPr b="1" sz="900">
                          <a:latin typeface="Tahoma"/>
                          <a:ea typeface="Tahoma"/>
                          <a:cs typeface="Tahoma"/>
                          <a:sym typeface="Tahoma"/>
                        </a:rPr>
                        <a:t>70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Rakh Lacchipur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85.42</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456">
                <a:tc>
                  <a:txBody>
                    <a:bodyPr/>
                    <a:lstStyle/>
                    <a:p>
                      <a:pPr algn="ctr" defTabSz="914400">
                        <a:lnSpc>
                          <a:spcPct val="115000"/>
                        </a:lnSpc>
                        <a:defRPr sz="1800"/>
                      </a:pPr>
                      <a:r>
                        <a:rPr b="1" sz="900">
                          <a:latin typeface="Tahoma"/>
                          <a:ea typeface="Tahoma"/>
                          <a:cs typeface="Tahoma"/>
                          <a:sym typeface="Tahoma"/>
                        </a:rPr>
                        <a:t>71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KATRA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Latori Dhanori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85.39</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456">
                <a:tc>
                  <a:txBody>
                    <a:bodyPr/>
                    <a:lstStyle/>
                    <a:p>
                      <a:pPr algn="ctr" defTabSz="914400">
                        <a:lnSpc>
                          <a:spcPct val="115000"/>
                        </a:lnSpc>
                        <a:defRPr sz="1800"/>
                      </a:pPr>
                      <a:r>
                        <a:rPr b="1" sz="900">
                          <a:latin typeface="Tahoma"/>
                          <a:ea typeface="Tahoma"/>
                          <a:cs typeface="Tahoma"/>
                          <a:sym typeface="Tahoma"/>
                        </a:rPr>
                        <a:t>72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Bhaderwah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Sartingal</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85.36</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456">
                <a:tc>
                  <a:txBody>
                    <a:bodyPr/>
                    <a:lstStyle/>
                    <a:p>
                      <a:pPr algn="ctr" defTabSz="914400">
                        <a:lnSpc>
                          <a:spcPct val="115000"/>
                        </a:lnSpc>
                        <a:defRPr sz="1800"/>
                      </a:pPr>
                      <a:r>
                        <a:rPr b="1" sz="900">
                          <a:latin typeface="Tahoma"/>
                          <a:ea typeface="Tahoma"/>
                          <a:cs typeface="Tahoma"/>
                          <a:sym typeface="Tahoma"/>
                        </a:rPr>
                        <a:t>73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Udhampur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Block 1  : Chanunta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Badhole</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85.34</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456">
                <a:tc>
                  <a:txBody>
                    <a:bodyPr/>
                    <a:lstStyle/>
                    <a:p>
                      <a:pPr algn="ctr" defTabSz="914400">
                        <a:lnSpc>
                          <a:spcPct val="115000"/>
                        </a:lnSpc>
                        <a:defRPr sz="1800"/>
                      </a:pPr>
                      <a:r>
                        <a:rPr b="1" sz="900">
                          <a:latin typeface="Tahoma"/>
                          <a:ea typeface="Tahoma"/>
                          <a:cs typeface="Tahoma"/>
                          <a:sym typeface="Tahoma"/>
                        </a:rPr>
                        <a:t>74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Udhampur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Block 1  : Chanunta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Dalsar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85.31</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456">
                <a:tc>
                  <a:txBody>
                    <a:bodyPr/>
                    <a:lstStyle/>
                    <a:p>
                      <a:pPr algn="ctr" defTabSz="914400">
                        <a:lnSpc>
                          <a:spcPct val="115000"/>
                        </a:lnSpc>
                        <a:defRPr sz="1800"/>
                      </a:pPr>
                      <a:r>
                        <a:rPr b="1" sz="900">
                          <a:latin typeface="Tahoma"/>
                          <a:ea typeface="Tahoma"/>
                          <a:cs typeface="Tahoma"/>
                          <a:sym typeface="Tahoma"/>
                        </a:rPr>
                        <a:t>75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Bhaderwah</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MISRATA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85.30</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48377">
                <a:tc>
                  <a:txBody>
                    <a:bodyPr/>
                    <a:lstStyle/>
                    <a:p>
                      <a:pPr algn="ctr" defTabSz="914400">
                        <a:lnSpc>
                          <a:spcPct val="115000"/>
                        </a:lnSpc>
                        <a:defRPr sz="1800"/>
                      </a:pPr>
                      <a:r>
                        <a:rPr b="1" sz="900">
                          <a:latin typeface="Tahoma"/>
                          <a:ea typeface="Tahoma"/>
                          <a:cs typeface="Tahoma"/>
                          <a:sym typeface="Tahoma"/>
                        </a:rPr>
                        <a:t>76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SAMBA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Bari Brahmana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Kartholi Upper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85.28</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456">
                <a:tc>
                  <a:txBody>
                    <a:bodyPr/>
                    <a:lstStyle/>
                    <a:p>
                      <a:pPr algn="ctr" defTabSz="914400">
                        <a:lnSpc>
                          <a:spcPct val="115000"/>
                        </a:lnSpc>
                        <a:defRPr sz="1800"/>
                      </a:pPr>
                      <a:r>
                        <a:rPr b="1" sz="900">
                          <a:latin typeface="Tahoma"/>
                          <a:ea typeface="Tahoma"/>
                          <a:cs typeface="Tahoma"/>
                          <a:sym typeface="Tahoma"/>
                        </a:rPr>
                        <a:t>77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Marmat</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ROTE-A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85.28</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48377">
                <a:tc>
                  <a:txBody>
                    <a:bodyPr/>
                    <a:lstStyle/>
                    <a:p>
                      <a:pPr algn="ctr" defTabSz="914400">
                        <a:lnSpc>
                          <a:spcPct val="115000"/>
                        </a:lnSpc>
                        <a:defRPr sz="1800"/>
                      </a:pPr>
                      <a:r>
                        <a:rPr b="1" sz="900">
                          <a:latin typeface="Tahoma"/>
                          <a:ea typeface="Tahoma"/>
                          <a:cs typeface="Tahoma"/>
                          <a:sym typeface="Tahoma"/>
                        </a:rPr>
                        <a:t>78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Govindsar B</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85.27</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48377">
                <a:tc>
                  <a:txBody>
                    <a:bodyPr/>
                    <a:lstStyle/>
                    <a:p>
                      <a:pPr algn="ctr" defTabSz="914400">
                        <a:lnSpc>
                          <a:spcPct val="115000"/>
                        </a:lnSpc>
                        <a:defRPr sz="1800"/>
                      </a:pPr>
                      <a:r>
                        <a:rPr b="1" sz="900">
                          <a:latin typeface="Tahoma"/>
                          <a:ea typeface="Tahoma"/>
                          <a:cs typeface="Tahoma"/>
                          <a:sym typeface="Tahoma"/>
                        </a:rPr>
                        <a:t>79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KATRA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Aghar Jitto</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85.20</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48377">
                <a:tc>
                  <a:txBody>
                    <a:bodyPr/>
                    <a:lstStyle/>
                    <a:p>
                      <a:pPr algn="ctr" defTabSz="914400">
                        <a:lnSpc>
                          <a:spcPct val="115000"/>
                        </a:lnSpc>
                        <a:defRPr sz="1800"/>
                      </a:pPr>
                      <a:r>
                        <a:rPr b="1" sz="900">
                          <a:latin typeface="Tahoma"/>
                          <a:ea typeface="Tahoma"/>
                          <a:cs typeface="Tahoma"/>
                          <a:sym typeface="Tahoma"/>
                        </a:rPr>
                        <a:t>80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SAMBA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Vijaypur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Bagla Suchani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85.20</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48377">
                <a:tc>
                  <a:txBody>
                    <a:bodyPr/>
                    <a:lstStyle/>
                    <a:p>
                      <a:pPr algn="ctr" defTabSz="914400">
                        <a:lnSpc>
                          <a:spcPct val="115000"/>
                        </a:lnSpc>
                        <a:defRPr sz="1800"/>
                      </a:pPr>
                      <a:r>
                        <a:rPr b="1" sz="900">
                          <a:latin typeface="Tahoma"/>
                          <a:ea typeface="Tahoma"/>
                          <a:cs typeface="Tahoma"/>
                          <a:sym typeface="Tahoma"/>
                        </a:rPr>
                        <a:t>81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Marmat</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Behota Loga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85.17</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456">
                <a:tc>
                  <a:txBody>
                    <a:bodyPr/>
                    <a:lstStyle/>
                    <a:p>
                      <a:pPr algn="ctr" defTabSz="914400">
                        <a:lnSpc>
                          <a:spcPct val="115000"/>
                        </a:lnSpc>
                        <a:defRPr sz="1800"/>
                      </a:pPr>
                      <a:r>
                        <a:rPr b="1" sz="900">
                          <a:latin typeface="Tahoma"/>
                          <a:ea typeface="Tahoma"/>
                          <a:cs typeface="Tahoma"/>
                          <a:sym typeface="Tahoma"/>
                        </a:rPr>
                        <a:t>82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SAMBA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Bari Brahmana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Smailpur</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85.17</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456">
                <a:tc>
                  <a:txBody>
                    <a:bodyPr/>
                    <a:lstStyle/>
                    <a:p>
                      <a:pPr algn="ctr" defTabSz="914400">
                        <a:lnSpc>
                          <a:spcPct val="115000"/>
                        </a:lnSpc>
                        <a:defRPr sz="1800"/>
                      </a:pPr>
                      <a:r>
                        <a:rPr b="1" sz="900">
                          <a:latin typeface="Tahoma"/>
                          <a:ea typeface="Tahoma"/>
                          <a:cs typeface="Tahoma"/>
                          <a:sym typeface="Tahoma"/>
                        </a:rPr>
                        <a:t>83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SAMBA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Bari Brahmana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Birpur Lower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85.16</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456">
                <a:tc>
                  <a:txBody>
                    <a:bodyPr/>
                    <a:lstStyle/>
                    <a:p>
                      <a:pPr algn="ctr" defTabSz="914400">
                        <a:lnSpc>
                          <a:spcPct val="115000"/>
                        </a:lnSpc>
                        <a:defRPr sz="1800"/>
                      </a:pPr>
                      <a:r>
                        <a:rPr b="1" sz="900">
                          <a:latin typeface="Tahoma"/>
                          <a:ea typeface="Tahoma"/>
                          <a:cs typeface="Tahoma"/>
                          <a:sym typeface="Tahoma"/>
                        </a:rPr>
                        <a:t>84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Bhaderwah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MANTHALA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85.15</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456">
                <a:tc>
                  <a:txBody>
                    <a:bodyPr/>
                    <a:lstStyle/>
                    <a:p>
                      <a:pPr algn="ctr" defTabSz="914400">
                        <a:lnSpc>
                          <a:spcPct val="115000"/>
                        </a:lnSpc>
                        <a:defRPr sz="1800"/>
                      </a:pPr>
                      <a:r>
                        <a:rPr b="1" sz="900">
                          <a:latin typeface="Tahoma"/>
                          <a:ea typeface="Tahoma"/>
                          <a:cs typeface="Tahoma"/>
                          <a:sym typeface="Tahoma"/>
                        </a:rPr>
                        <a:t>85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Anantnag</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BIJBEHARA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Marahama B</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85.15</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456">
                <a:tc>
                  <a:txBody>
                    <a:bodyPr/>
                    <a:lstStyle/>
                    <a:p>
                      <a:pPr algn="ctr" defTabSz="914400">
                        <a:lnSpc>
                          <a:spcPct val="115000"/>
                        </a:lnSpc>
                        <a:defRPr sz="1800"/>
                      </a:pPr>
                      <a:r>
                        <a:rPr b="1" sz="900">
                          <a:latin typeface="Tahoma"/>
                          <a:ea typeface="Tahoma"/>
                          <a:cs typeface="Tahoma"/>
                          <a:sym typeface="Tahoma"/>
                        </a:rPr>
                        <a:t>86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Kathera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85.10</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456">
                <a:tc>
                  <a:txBody>
                    <a:bodyPr/>
                    <a:lstStyle/>
                    <a:p>
                      <a:pPr algn="ctr" defTabSz="914400">
                        <a:lnSpc>
                          <a:spcPct val="115000"/>
                        </a:lnSpc>
                        <a:defRPr sz="1800"/>
                      </a:pPr>
                      <a:r>
                        <a:rPr b="1" sz="900">
                          <a:latin typeface="Tahoma"/>
                          <a:ea typeface="Tahoma"/>
                          <a:cs typeface="Tahoma"/>
                          <a:sym typeface="Tahoma"/>
                        </a:rPr>
                        <a:t>87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Kulgam</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Frisal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Kujjar</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85.10</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456">
                <a:tc>
                  <a:txBody>
                    <a:bodyPr/>
                    <a:lstStyle/>
                    <a:p>
                      <a:pPr algn="ctr" defTabSz="914400">
                        <a:lnSpc>
                          <a:spcPct val="115000"/>
                        </a:lnSpc>
                        <a:defRPr sz="1800"/>
                      </a:pPr>
                      <a:r>
                        <a:rPr b="1" sz="900">
                          <a:latin typeface="Tahoma"/>
                          <a:ea typeface="Tahoma"/>
                          <a:cs typeface="Tahoma"/>
                          <a:sym typeface="Tahoma"/>
                        </a:rPr>
                        <a:t>88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Sukhnag</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Hanjiguroo</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85.08</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456">
                <a:tc>
                  <a:txBody>
                    <a:bodyPr/>
                    <a:lstStyle/>
                    <a:p>
                      <a:pPr algn="ctr" defTabSz="914400">
                        <a:lnSpc>
                          <a:spcPct val="115000"/>
                        </a:lnSpc>
                        <a:defRPr sz="1800"/>
                      </a:pPr>
                      <a:r>
                        <a:rPr b="1" sz="900">
                          <a:latin typeface="Tahoma"/>
                          <a:ea typeface="Tahoma"/>
                          <a:cs typeface="Tahoma"/>
                          <a:sym typeface="Tahoma"/>
                        </a:rPr>
                        <a:t>89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WaterHail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Waterhail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85.06</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456">
                <a:tc>
                  <a:txBody>
                    <a:bodyPr/>
                    <a:lstStyle/>
                    <a:p>
                      <a:pPr algn="ctr" defTabSz="914400">
                        <a:lnSpc>
                          <a:spcPct val="115000"/>
                        </a:lnSpc>
                        <a:defRPr sz="1800"/>
                      </a:pPr>
                      <a:r>
                        <a:rPr b="1" sz="900">
                          <a:latin typeface="Tahoma"/>
                          <a:ea typeface="Tahoma"/>
                          <a:cs typeface="Tahoma"/>
                          <a:sym typeface="Tahoma"/>
                        </a:rPr>
                        <a:t>90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N.S.PORE 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85.02</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456">
                <a:tc>
                  <a:txBody>
                    <a:bodyPr/>
                    <a:lstStyle/>
                    <a:p>
                      <a:pPr algn="ctr" defTabSz="914400">
                        <a:lnSpc>
                          <a:spcPct val="115000"/>
                        </a:lnSpc>
                        <a:defRPr sz="1800"/>
                      </a:pPr>
                      <a:r>
                        <a:rPr b="1" sz="900">
                          <a:latin typeface="Tahoma"/>
                          <a:ea typeface="Tahoma"/>
                          <a:cs typeface="Tahoma"/>
                          <a:sym typeface="Tahoma"/>
                        </a:rPr>
                        <a:t>91</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REASI</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KATRA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Kotli Bajalian</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85.01</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456">
                <a:tc>
                  <a:txBody>
                    <a:bodyPr/>
                    <a:lstStyle/>
                    <a:p>
                      <a:pPr algn="ctr" defTabSz="914400">
                        <a:lnSpc>
                          <a:spcPct val="115000"/>
                        </a:lnSpc>
                        <a:defRPr sz="1800"/>
                      </a:pPr>
                      <a:r>
                        <a:rPr b="1" sz="900">
                          <a:latin typeface="Tahoma"/>
                          <a:ea typeface="Tahoma"/>
                          <a:cs typeface="Tahoma"/>
                          <a:sym typeface="Tahoma"/>
                        </a:rPr>
                        <a:t>92</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Anantnag</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K.PORA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HarduAkad</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85.00</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365735">
                <a:tc>
                  <a:txBody>
                    <a:bodyPr/>
                    <a:lstStyle/>
                    <a:p>
                      <a:pPr algn="ctr" defTabSz="914400">
                        <a:lnSpc>
                          <a:spcPct val="115000"/>
                        </a:lnSpc>
                        <a:defRPr sz="1800"/>
                      </a:pPr>
                      <a:r>
                        <a:rPr b="1" sz="900">
                          <a:latin typeface="Tahoma"/>
                          <a:ea typeface="Tahoma"/>
                          <a:cs typeface="Tahoma"/>
                          <a:sym typeface="Tahoma"/>
                        </a:rPr>
                        <a:t>93</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Narbal</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Gundi Kanihama  (Kanihama)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84.99</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456">
                <a:tc>
                  <a:txBody>
                    <a:bodyPr/>
                    <a:lstStyle/>
                    <a:p>
                      <a:pPr algn="ctr" defTabSz="914400">
                        <a:lnSpc>
                          <a:spcPct val="115000"/>
                        </a:lnSpc>
                        <a:defRPr sz="1800"/>
                      </a:pPr>
                      <a:r>
                        <a:rPr b="1" sz="900">
                          <a:latin typeface="Tahoma"/>
                          <a:ea typeface="Tahoma"/>
                          <a:cs typeface="Tahoma"/>
                          <a:sym typeface="Tahoma"/>
                        </a:rPr>
                        <a:t>94</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Bhalla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DERKA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84.99</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456">
                <a:tc>
                  <a:txBody>
                    <a:bodyPr/>
                    <a:lstStyle/>
                    <a:p>
                      <a:pPr algn="ctr" defTabSz="914400">
                        <a:lnSpc>
                          <a:spcPct val="115000"/>
                        </a:lnSpc>
                        <a:defRPr sz="1800"/>
                      </a:pPr>
                      <a:r>
                        <a:rPr b="1" sz="900">
                          <a:latin typeface="Tahoma"/>
                          <a:ea typeface="Tahoma"/>
                          <a:cs typeface="Tahoma"/>
                          <a:sym typeface="Tahoma"/>
                        </a:rPr>
                        <a:t>95</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Bhaderwah</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DUGGA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84.98</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456">
                <a:tc>
                  <a:txBody>
                    <a:bodyPr/>
                    <a:lstStyle/>
                    <a:p>
                      <a:pPr algn="ctr" defTabSz="914400">
                        <a:lnSpc>
                          <a:spcPct val="115000"/>
                        </a:lnSpc>
                        <a:defRPr sz="1800"/>
                      </a:pPr>
                      <a:r>
                        <a:rPr b="1" sz="900">
                          <a:latin typeface="Tahoma"/>
                          <a:ea typeface="Tahoma"/>
                          <a:cs typeface="Tahoma"/>
                          <a:sym typeface="Tahoma"/>
                        </a:rPr>
                        <a:t>96</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Budgam</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Ichgam - B</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84.96</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456">
                <a:tc>
                  <a:txBody>
                    <a:bodyPr/>
                    <a:lstStyle/>
                    <a:p>
                      <a:pPr algn="ctr" defTabSz="914400">
                        <a:lnSpc>
                          <a:spcPct val="115000"/>
                        </a:lnSpc>
                        <a:defRPr sz="1800"/>
                      </a:pPr>
                      <a:r>
                        <a:rPr b="1" sz="900">
                          <a:latin typeface="Tahoma"/>
                          <a:ea typeface="Tahoma"/>
                          <a:cs typeface="Tahoma"/>
                          <a:sym typeface="Tahoma"/>
                        </a:rPr>
                        <a:t>97</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Chack Sardar Desa Singh</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84.90</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456">
                <a:tc>
                  <a:txBody>
                    <a:bodyPr/>
                    <a:lstStyle/>
                    <a:p>
                      <a:pPr algn="ctr" defTabSz="914400">
                        <a:lnSpc>
                          <a:spcPct val="115000"/>
                        </a:lnSpc>
                        <a:defRPr sz="1800"/>
                      </a:pPr>
                      <a:r>
                        <a:rPr b="1" sz="900">
                          <a:latin typeface="Tahoma"/>
                          <a:ea typeface="Tahoma"/>
                          <a:cs typeface="Tahoma"/>
                          <a:sym typeface="Tahoma"/>
                        </a:rPr>
                        <a:t>98</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Thathri</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Phagsoo-A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84.87</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r h="176456">
                <a:tc>
                  <a:txBody>
                    <a:bodyPr/>
                    <a:lstStyle/>
                    <a:p>
                      <a:pPr algn="ctr" defTabSz="914400">
                        <a:lnSpc>
                          <a:spcPct val="115000"/>
                        </a:lnSpc>
                        <a:defRPr sz="1800"/>
                      </a:pPr>
                      <a:r>
                        <a:rPr b="1" sz="900">
                          <a:latin typeface="Tahoma"/>
                          <a:ea typeface="Tahoma"/>
                          <a:cs typeface="Tahoma"/>
                          <a:sym typeface="Tahoma"/>
                        </a:rPr>
                        <a:t>99</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Bhaderwah</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lnSpc>
                          <a:spcPct val="115000"/>
                        </a:lnSpc>
                        <a:defRPr sz="1800"/>
                      </a:pPr>
                      <a:r>
                        <a:rPr b="1" sz="900">
                          <a:latin typeface="Tahoma"/>
                          <a:ea typeface="Tahoma"/>
                          <a:cs typeface="Tahoma"/>
                          <a:sym typeface="Tahoma"/>
                        </a:rPr>
                        <a:t>Chinote</a:t>
                      </a:r>
                    </a:p>
                  </a:txBody>
                  <a:tcPr marL="0" marR="0" marT="0" marB="0" anchor="t"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lnSpc>
                          <a:spcPct val="115000"/>
                        </a:lnSpc>
                        <a:defRPr sz="1800"/>
                      </a:pPr>
                      <a:r>
                        <a:rPr b="1" sz="900">
                          <a:latin typeface="Tahoma"/>
                          <a:ea typeface="Tahoma"/>
                          <a:cs typeface="Tahoma"/>
                          <a:sym typeface="Tahoma"/>
                        </a:rPr>
                        <a:t>84.79</a:t>
                      </a:r>
                    </a:p>
                  </a:txBody>
                  <a:tcPr marL="0" marR="0" marT="0" marB="0" anchor="t" anchorCtr="0" horzOverflow="overflow">
                    <a:lnL w="12700">
                      <a:miter lim="400000"/>
                    </a:lnL>
                    <a:lnR w="12700">
                      <a:miter lim="400000"/>
                    </a:lnR>
                    <a:lnT w="12700">
                      <a:miter lim="400000"/>
                    </a:lnT>
                    <a:lnB w="12700">
                      <a:miter lim="400000"/>
                    </a:lnB>
                    <a:solidFill>
                      <a:srgbClr val="FBE4D5"/>
                    </a:solidFill>
                  </a:tcPr>
                </a:tc>
              </a:tr>
              <a:tr h="176456">
                <a:tc>
                  <a:txBody>
                    <a:bodyPr/>
                    <a:lstStyle/>
                    <a:p>
                      <a:pPr algn="ctr" defTabSz="914400">
                        <a:lnSpc>
                          <a:spcPct val="115000"/>
                        </a:lnSpc>
                        <a:defRPr sz="1800"/>
                      </a:pPr>
                      <a:r>
                        <a:rPr b="1" sz="900">
                          <a:latin typeface="Tahoma"/>
                          <a:ea typeface="Tahoma"/>
                          <a:cs typeface="Tahoma"/>
                          <a:sym typeface="Tahoma"/>
                        </a:rPr>
                        <a:t>100</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Doda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Bhaderwah</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lnSpc>
                          <a:spcPct val="115000"/>
                        </a:lnSpc>
                        <a:defRPr sz="1800"/>
                      </a:pPr>
                      <a:r>
                        <a:rPr b="1" sz="900">
                          <a:latin typeface="Tahoma"/>
                          <a:ea typeface="Tahoma"/>
                          <a:cs typeface="Tahoma"/>
                          <a:sym typeface="Tahoma"/>
                        </a:rPr>
                        <a:t> SARNA</a:t>
                      </a:r>
                    </a:p>
                  </a:txBody>
                  <a:tcPr marL="0" marR="0" marT="0" marB="0" anchor="t"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lnSpc>
                          <a:spcPct val="115000"/>
                        </a:lnSpc>
                        <a:defRPr sz="1800"/>
                      </a:pPr>
                      <a:r>
                        <a:rPr b="1" sz="900">
                          <a:latin typeface="Tahoma"/>
                          <a:ea typeface="Tahoma"/>
                          <a:cs typeface="Tahoma"/>
                          <a:sym typeface="Tahoma"/>
                        </a:rPr>
                        <a:t>84.71</a:t>
                      </a:r>
                    </a:p>
                  </a:txBody>
                  <a:tcPr marL="0" marR="0" marT="0" marB="0" anchor="t" anchorCtr="0" horzOverflow="overflow">
                    <a:lnL w="12700">
                      <a:miter lim="400000"/>
                    </a:lnL>
                    <a:lnR w="12700">
                      <a:miter lim="400000"/>
                    </a:lnR>
                    <a:lnT w="12700">
                      <a:miter lim="400000"/>
                    </a:lnT>
                    <a:lnB w="12700">
                      <a:miter lim="400000"/>
                    </a:lnB>
                    <a:solidFill>
                      <a:srgbClr val="FDF2EA"/>
                    </a:solidFill>
                  </a:tcPr>
                </a:tc>
              </a:tr>
            </a:tbl>
          </a:graphicData>
        </a:graphic>
      </p:graphicFrame>
      <p:sp>
        <p:nvSpPr>
          <p:cNvPr id="642" name="Rectangle 1"/>
          <p:cNvSpPr txBox="1"/>
          <p:nvPr/>
        </p:nvSpPr>
        <p:spPr>
          <a:xfrm>
            <a:off x="2820669" y="239801"/>
            <a:ext cx="6386797" cy="655463"/>
          </a:xfrm>
          <a:prstGeom prst="rect">
            <a:avLst/>
          </a:prstGeom>
          <a:ln w="12700">
            <a:miter lim="400000"/>
          </a:ln>
          <a:extLst>
            <a:ext uri="{C572A759-6A51-4108-AA02-DFA0A04FC94B}">
              <ma14:wrappingTextBoxFlag xmlns:ma14="http://schemas.microsoft.com/office/mac/drawingml/2011/main" val="1"/>
            </a:ext>
          </a:extLst>
        </p:spPr>
        <p:txBody>
          <a:bodyPr wrap="none" lIns="45719" rIns="45719" anchor="ctr">
            <a:spAutoFit/>
          </a:bodyPr>
          <a:lstStyle>
            <a:lvl1pPr defTabSz="914400">
              <a:defRPr b="1" sz="2000">
                <a:solidFill>
                  <a:srgbClr val="0070C0"/>
                </a:solidFill>
                <a:latin typeface="Tahoma"/>
                <a:ea typeface="Tahoma"/>
                <a:cs typeface="Tahoma"/>
                <a:sym typeface="Tahoma"/>
              </a:defRPr>
            </a:lvl1pPr>
          </a:lstStyle>
          <a:p>
            <a:pPr/>
            <a:r>
              <a:t>100 Top Performing Panchayats in the UT of J&amp;K </a:t>
            </a:r>
            <a:endParaRPr>
              <a:latin typeface="Arial"/>
              <a:ea typeface="Arial"/>
              <a:cs typeface="Arial"/>
              <a:sym typeface="Arial"/>
            </a:endParaRP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4" name="Rectangle 1"/>
          <p:cNvSpPr txBox="1"/>
          <p:nvPr/>
        </p:nvSpPr>
        <p:spPr>
          <a:xfrm>
            <a:off x="2179319" y="460693"/>
            <a:ext cx="8442962"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defTabSz="914400">
              <a:defRPr b="1" sz="2000">
                <a:solidFill>
                  <a:srgbClr val="0070C0"/>
                </a:solidFill>
                <a:latin typeface="Tahoma"/>
                <a:ea typeface="Tahoma"/>
                <a:cs typeface="Tahoma"/>
                <a:sym typeface="Tahoma"/>
              </a:defRPr>
            </a:pPr>
            <a:r>
              <a:t>50 Most Backward Panchayats </a:t>
            </a:r>
            <a:endParaRPr>
              <a:latin typeface="Arial"/>
              <a:ea typeface="Arial"/>
              <a:cs typeface="Arial"/>
              <a:sym typeface="Arial"/>
            </a:endParaRPr>
          </a:p>
          <a:p>
            <a:pPr algn="ctr" defTabSz="914400">
              <a:defRPr b="1" sz="2000">
                <a:solidFill>
                  <a:srgbClr val="0070C0"/>
                </a:solidFill>
                <a:latin typeface="Tahoma"/>
                <a:ea typeface="Tahoma"/>
                <a:cs typeface="Tahoma"/>
                <a:sym typeface="Tahoma"/>
              </a:defRPr>
            </a:pPr>
            <a:r>
              <a:t>among 2182 Panchayats of Jammu Region</a:t>
            </a:r>
          </a:p>
        </p:txBody>
      </p:sp>
      <p:graphicFrame>
        <p:nvGraphicFramePr>
          <p:cNvPr id="645" name="Content Placeholder 3"/>
          <p:cNvGraphicFramePr/>
          <p:nvPr/>
        </p:nvGraphicFramePr>
        <p:xfrm>
          <a:off x="2667000" y="1295400"/>
          <a:ext cx="6858000" cy="399572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86960"/>
                <a:gridCol w="1476800"/>
                <a:gridCol w="1839365"/>
                <a:gridCol w="1633608"/>
                <a:gridCol w="1221267"/>
              </a:tblGrid>
              <a:tr h="164305">
                <a:tc>
                  <a:txBody>
                    <a:bodyPr/>
                    <a:lstStyle/>
                    <a:p>
                      <a:pPr algn="ctr" defTabSz="914400">
                        <a:lnSpc>
                          <a:spcPct val="115000"/>
                        </a:lnSpc>
                        <a:defRPr sz="1800"/>
                      </a:pPr>
                      <a:r>
                        <a:rPr b="1" sz="1000">
                          <a:solidFill>
                            <a:srgbClr val="FFFFFF"/>
                          </a:solidFill>
                          <a:latin typeface="Tahoma"/>
                          <a:ea typeface="Tahoma"/>
                          <a:cs typeface="Tahoma"/>
                          <a:sym typeface="Tahoma"/>
                        </a:rPr>
                        <a:t>S. No</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DISTRICT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BLOCK</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Panchayat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Total Score (100)</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r>
              <a:tr h="153257">
                <a:tc>
                  <a:txBody>
                    <a:bodyPr/>
                    <a:lstStyle/>
                    <a:p>
                      <a:pPr algn="ctr" defTabSz="914400">
                        <a:defRPr sz="1800"/>
                      </a:pPr>
                      <a:r>
                        <a:rPr b="1" sz="1000">
                          <a:latin typeface="Tahoma"/>
                          <a:ea typeface="Tahoma"/>
                          <a:cs typeface="Tahoma"/>
                          <a:sym typeface="Tahoma"/>
                        </a:rPr>
                        <a:t>1</a:t>
                      </a:r>
                    </a:p>
                  </a:txBody>
                  <a:tcPr marL="0" marR="0" marT="0" marB="0" anchor="ctr"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defRPr sz="1800"/>
                      </a:pPr>
                      <a:r>
                        <a:rPr b="1" sz="1000">
                          <a:latin typeface="Tahoma"/>
                          <a:ea typeface="Tahoma"/>
                          <a:cs typeface="Tahoma"/>
                          <a:sym typeface="Tahoma"/>
                        </a:rPr>
                        <a:t>JIJ BAGLI</a:t>
                      </a:r>
                    </a:p>
                  </a:txBody>
                  <a:tcPr marL="0" marR="0" marT="0" marB="0" anchor="ctr"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defRPr sz="1800"/>
                      </a:pPr>
                      <a:r>
                        <a:rPr b="1" sz="1000">
                          <a:latin typeface="Tahoma"/>
                          <a:ea typeface="Tahoma"/>
                          <a:cs typeface="Tahoma"/>
                          <a:sym typeface="Tahoma"/>
                        </a:rPr>
                        <a:t>Dhakikote</a:t>
                      </a:r>
                    </a:p>
                  </a:txBody>
                  <a:tcPr marL="0" marR="0" marT="0" marB="0" anchor="ctr"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ctr" defTabSz="914400">
                        <a:defRPr sz="1800"/>
                      </a:pPr>
                      <a:r>
                        <a:rPr b="1" sz="1000">
                          <a:latin typeface="Tahoma"/>
                          <a:ea typeface="Tahoma"/>
                          <a:cs typeface="Tahoma"/>
                          <a:sym typeface="Tahoma"/>
                        </a:rPr>
                        <a:t>50.01</a:t>
                      </a:r>
                    </a:p>
                  </a:txBody>
                  <a:tcPr marL="0" marR="0" marT="0" marB="0" anchor="ctr" anchorCtr="0" horzOverflow="overflow">
                    <a:lnL w="12700">
                      <a:miter lim="400000"/>
                    </a:lnL>
                    <a:lnR w="12700">
                      <a:miter lim="400000"/>
                    </a:lnR>
                    <a:lnT w="19050">
                      <a:solidFill>
                        <a:srgbClr val="FFFFFF"/>
                      </a:solidFill>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2</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CHASSANA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Channa-A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51.58</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3</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THAKRAKOTE </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Bandhar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51.96</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4</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RAJOURI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Khawas</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BADHAL-A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52.58</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5</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Ramban</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Ukhral</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Balihote B</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52.94</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6</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MAHORE</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Sildhar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53.48</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7</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ARNAS</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Judda/B</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53.70</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8</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KISHTWAR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WARWAN</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Pyt-7(Sukhnaie)</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53.78</a:t>
                      </a:r>
                    </a:p>
                  </a:txBody>
                  <a:tcPr marL="0" marR="0" marT="0" marB="0" anchor="b"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9</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RAJOURI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Budhal Old</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DRAJ </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54.09</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10</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KISHTWAR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BOUNJWAH</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Pyt-5 [MOORI]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55.28</a:t>
                      </a:r>
                    </a:p>
                  </a:txBody>
                  <a:tcPr marL="0" marR="0" marT="0" marB="0" anchor="b"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11</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Ramban</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Gundi Dharam</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Gundi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55.74</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12</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THUROO</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Thillo</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55.85</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13</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Ramban</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Gandhri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Tanger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56.70</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14</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Ramban</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Khari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Sarachi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56.79</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15</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Duggain</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Banjal Bhatwal</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56.88</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16</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Ramban</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Sangaldan</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Seripora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56.92</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17</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Lohai Malhar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Nelhew</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57.35</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18</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Poonch</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Balakote</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Jarranwali Gali</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57.38</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19</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POONCH</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Mankote</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Magyad keni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57.55</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20</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Ramban</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Ramsoo</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Dhanmasta C</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57.78</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21</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Doda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KASTIGARH</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KUDDHAR B</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57.93</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22</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KISHTWAR</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DACHHAN</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Pyt-1 (Chichha )</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57.96</a:t>
                      </a:r>
                    </a:p>
                  </a:txBody>
                  <a:tcPr marL="0" marR="0" marT="0" marB="0" anchor="b"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23</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POONCH</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BUFLIAZ</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LOWER MURRAH KLALI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58.07</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24</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KISHTWAR</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MARWAH</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Pyt-10(Ranie-B)</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58.16</a:t>
                      </a:r>
                    </a:p>
                  </a:txBody>
                  <a:tcPr marL="0" marR="0" marT="0" marB="0" anchor="b"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25</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Doda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Chilly Pingal</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Hadal</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58.34</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bl>
          </a:graphicData>
        </a:graphic>
      </p:graphicFrame>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7" name="Rectangle 1"/>
          <p:cNvSpPr txBox="1"/>
          <p:nvPr/>
        </p:nvSpPr>
        <p:spPr>
          <a:xfrm>
            <a:off x="2179319" y="460693"/>
            <a:ext cx="8442962"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defTabSz="914400">
              <a:defRPr b="1" sz="2000">
                <a:solidFill>
                  <a:srgbClr val="0070C0"/>
                </a:solidFill>
                <a:latin typeface="Tahoma"/>
                <a:ea typeface="Tahoma"/>
                <a:cs typeface="Tahoma"/>
                <a:sym typeface="Tahoma"/>
              </a:defRPr>
            </a:pPr>
            <a:r>
              <a:t>50 Most Backward Panchayats </a:t>
            </a:r>
            <a:endParaRPr>
              <a:latin typeface="Arial"/>
              <a:ea typeface="Arial"/>
              <a:cs typeface="Arial"/>
              <a:sym typeface="Arial"/>
            </a:endParaRPr>
          </a:p>
          <a:p>
            <a:pPr algn="ctr" defTabSz="914400">
              <a:defRPr b="1" sz="2000">
                <a:solidFill>
                  <a:srgbClr val="0070C0"/>
                </a:solidFill>
                <a:latin typeface="Tahoma"/>
                <a:ea typeface="Tahoma"/>
                <a:cs typeface="Tahoma"/>
                <a:sym typeface="Tahoma"/>
              </a:defRPr>
            </a:pPr>
            <a:r>
              <a:t>among 2182 Panchayats of Jammu Region</a:t>
            </a:r>
          </a:p>
        </p:txBody>
      </p:sp>
      <p:graphicFrame>
        <p:nvGraphicFramePr>
          <p:cNvPr id="648" name="Content Placeholder 3"/>
          <p:cNvGraphicFramePr/>
          <p:nvPr/>
        </p:nvGraphicFramePr>
        <p:xfrm>
          <a:off x="2667000" y="1447800"/>
          <a:ext cx="6858000" cy="399572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86960"/>
                <a:gridCol w="1476800"/>
                <a:gridCol w="1839365"/>
                <a:gridCol w="1633608"/>
                <a:gridCol w="1221267"/>
              </a:tblGrid>
              <a:tr h="164305">
                <a:tc>
                  <a:txBody>
                    <a:bodyPr/>
                    <a:lstStyle/>
                    <a:p>
                      <a:pPr algn="ctr" defTabSz="914400">
                        <a:lnSpc>
                          <a:spcPct val="115000"/>
                        </a:lnSpc>
                        <a:defRPr sz="1800"/>
                      </a:pPr>
                      <a:r>
                        <a:rPr b="1" sz="1000">
                          <a:solidFill>
                            <a:srgbClr val="FFFFFF"/>
                          </a:solidFill>
                          <a:latin typeface="Tahoma"/>
                          <a:ea typeface="Tahoma"/>
                          <a:cs typeface="Tahoma"/>
                          <a:sym typeface="Tahoma"/>
                        </a:rPr>
                        <a:t>S. No</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DISTRICT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BLOCK</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Panchayat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Total Score (100)</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r>
              <a:tr h="153257">
                <a:tc>
                  <a:txBody>
                    <a:bodyPr/>
                    <a:lstStyle/>
                    <a:p>
                      <a:pPr algn="ctr" defTabSz="914400">
                        <a:defRPr sz="1800"/>
                      </a:pPr>
                      <a:r>
                        <a:rPr b="1" sz="1000">
                          <a:latin typeface="Tahoma"/>
                          <a:ea typeface="Tahoma"/>
                          <a:cs typeface="Tahoma"/>
                          <a:sym typeface="Tahoma"/>
                        </a:rPr>
                        <a:t>26</a:t>
                      </a:r>
                    </a:p>
                  </a:txBody>
                  <a:tcPr marL="0" marR="0" marT="0" marB="0" anchor="ctr"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defRPr sz="1800"/>
                      </a:pPr>
                      <a:r>
                        <a:rPr b="1" sz="1000">
                          <a:latin typeface="Tahoma"/>
                          <a:ea typeface="Tahoma"/>
                          <a:cs typeface="Tahoma"/>
                          <a:sym typeface="Tahoma"/>
                        </a:rPr>
                        <a:t>Bani</a:t>
                      </a:r>
                    </a:p>
                  </a:txBody>
                  <a:tcPr marL="0" marR="0" marT="0" marB="0" anchor="ctr"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defRPr sz="1800"/>
                      </a:pPr>
                      <a:r>
                        <a:rPr b="1" sz="1000">
                          <a:latin typeface="Tahoma"/>
                          <a:ea typeface="Tahoma"/>
                          <a:cs typeface="Tahoma"/>
                          <a:sym typeface="Tahoma"/>
                        </a:rPr>
                        <a:t>Kardoh</a:t>
                      </a:r>
                    </a:p>
                  </a:txBody>
                  <a:tcPr marL="0" marR="0" marT="0" marB="0" anchor="ctr"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ctr" defTabSz="914400">
                        <a:defRPr sz="1800"/>
                      </a:pPr>
                      <a:r>
                        <a:rPr b="1" sz="1000">
                          <a:latin typeface="Tahoma"/>
                          <a:ea typeface="Tahoma"/>
                          <a:cs typeface="Tahoma"/>
                          <a:sym typeface="Tahoma"/>
                        </a:rPr>
                        <a:t>58.40</a:t>
                      </a:r>
                    </a:p>
                  </a:txBody>
                  <a:tcPr marL="0" marR="0" marT="0" marB="0" anchor="ctr" anchorCtr="0" horzOverflow="overflow">
                    <a:lnL w="12700">
                      <a:miter lim="400000"/>
                    </a:lnL>
                    <a:lnR w="12700">
                      <a:miter lim="400000"/>
                    </a:lnR>
                    <a:lnT w="19050">
                      <a:solidFill>
                        <a:srgbClr val="FFFFFF"/>
                      </a:solidFill>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27</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Dhar Mahanpur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Godal</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58.55</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28</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Duggan</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Surjan Chack</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58.67</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29</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Poonch</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Mendhar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Kalaban Faizabad</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58.86</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30</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GULABGARH</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Barnasal</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58.87</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31</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Duggan</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Banjal</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58.90</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32</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Bani</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Roulka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58.93</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33</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Ramban</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Ukhral</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Bhangara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58.94</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34</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BHOMAG</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Sarhi</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59.04</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35</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Poonch</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Mendhar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Kalaban Takya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59.12</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36</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Ramban</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Sangaldan</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Sangaldan B</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59.41</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37</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Poonch</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Mendhar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CHAK BANOLA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59.44</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38</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Billawar</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Huttar</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59.58</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39</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KISHTWAR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WARWAN</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Pyt-5(Margi)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59.65</a:t>
                      </a:r>
                    </a:p>
                  </a:txBody>
                  <a:tcPr marL="0" marR="0" marT="0" marB="0" anchor="b"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40</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KISHTWAR</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WARWAN</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Pyt-6(Mulwarwan)</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59.82</a:t>
                      </a:r>
                    </a:p>
                  </a:txBody>
                  <a:tcPr marL="0" marR="0" marT="0" marB="0" anchor="b"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41</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Dhar Mahanpur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Nagali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59.94</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42</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Udhampur</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Block 12:Panchari</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 Sadhota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59.97</a:t>
                      </a:r>
                    </a:p>
                  </a:txBody>
                  <a:tcPr marL="0" marR="0" marT="0" marB="0" anchor="b"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43</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Ramban</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Ramban</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Ahdwa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60.00</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44</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Ramban</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Sangaldan</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Chachawah</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60.09</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45</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POONCH</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BUFLIAZ</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DOGRAN UPPER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60.17</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46</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Duggain</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Dhanu Parole</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60.22</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47</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Billawar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Malti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60.25</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48</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Bhoond</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Bhikar</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60.32</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49</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Dhar Mahanpur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Dhar Kohar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60.36</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50</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Keerian Gandyal</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Domar</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60.38</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bl>
          </a:graphicData>
        </a:graphic>
      </p:graphicFrame>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6" name="Title 1"/>
          <p:cNvSpPr txBox="1"/>
          <p:nvPr>
            <p:ph type="title"/>
          </p:nvPr>
        </p:nvSpPr>
        <p:spPr>
          <a:xfrm>
            <a:off x="1981200" y="228600"/>
            <a:ext cx="8229600" cy="533400"/>
          </a:xfrm>
          <a:prstGeom prst="rect">
            <a:avLst/>
          </a:prstGeom>
        </p:spPr>
        <p:txBody>
          <a:bodyPr/>
          <a:lstStyle/>
          <a:p>
            <a:pPr defTabSz="365760">
              <a:defRPr b="1" sz="760">
                <a:effectLst/>
              </a:defRPr>
            </a:pPr>
            <a:br/>
            <a:br/>
            <a:br/>
            <a:br/>
            <a:br/>
            <a:r>
              <a:rPr sz="960">
                <a:solidFill>
                  <a:srgbClr val="0070C0"/>
                </a:solidFill>
              </a:rPr>
              <a:t>ASPIRATIONAL PANCHAYAT DEVELOPMENT PROGRAMME</a:t>
            </a:r>
            <a:br>
              <a:rPr sz="960">
                <a:solidFill>
                  <a:srgbClr val="0070C0"/>
                </a:solidFill>
              </a:rPr>
            </a:br>
            <a:r>
              <a:rPr sz="1560"/>
              <a:t> </a:t>
            </a:r>
            <a:br>
              <a:rPr sz="1560"/>
            </a:br>
          </a:p>
        </p:txBody>
      </p:sp>
      <p:sp>
        <p:nvSpPr>
          <p:cNvPr id="567" name="Content Placeholder 2"/>
          <p:cNvSpPr txBox="1"/>
          <p:nvPr>
            <p:ph type="body" sz="half" idx="1"/>
          </p:nvPr>
        </p:nvSpPr>
        <p:spPr>
          <a:xfrm>
            <a:off x="5562600" y="990600"/>
            <a:ext cx="4724400" cy="5486400"/>
          </a:xfrm>
          <a:prstGeom prst="rect">
            <a:avLst/>
          </a:prstGeom>
        </p:spPr>
        <p:txBody>
          <a:bodyPr/>
          <a:lstStyle/>
          <a:p>
            <a:pPr marL="325754" indent="-325754" algn="ctr" defTabSz="868680">
              <a:spcBef>
                <a:spcPts val="200"/>
              </a:spcBef>
              <a:buSzTx/>
              <a:buNone/>
              <a:defRPr b="1" sz="1140">
                <a:solidFill>
                  <a:srgbClr val="FF0000"/>
                </a:solidFill>
                <a:effectLst/>
                <a:latin typeface="Tahoma"/>
                <a:ea typeface="Tahoma"/>
                <a:cs typeface="Tahoma"/>
                <a:sym typeface="Tahoma"/>
              </a:defRPr>
            </a:pPr>
            <a:r>
              <a:t>UT SCHEME- DISTRICT SECTOR</a:t>
            </a:r>
          </a:p>
          <a:p>
            <a:pPr marL="325754" indent="-325754" algn="just" defTabSz="868680">
              <a:spcBef>
                <a:spcPts val="200"/>
              </a:spcBef>
              <a:buFontTx/>
              <a:buChar char="➢"/>
              <a:defRPr b="1" sz="1140">
                <a:effectLst/>
                <a:latin typeface="Tahoma"/>
                <a:ea typeface="Tahoma"/>
                <a:cs typeface="Tahoma"/>
                <a:sym typeface="Tahoma"/>
              </a:defRPr>
            </a:pPr>
            <a:r>
              <a:t>Aspirational Panchayat Development Programme has been conceived on the analogy of“ Aspirational Block Development Programme” of UT of J&amp;K.</a:t>
            </a:r>
          </a:p>
          <a:p>
            <a:pPr marL="325754" indent="-325754" algn="just" defTabSz="868680">
              <a:buSzTx/>
              <a:buNone/>
              <a:defRPr b="1" sz="570">
                <a:effectLst/>
                <a:latin typeface="Tahoma"/>
                <a:ea typeface="Tahoma"/>
                <a:cs typeface="Tahoma"/>
                <a:sym typeface="Tahoma"/>
              </a:defRPr>
            </a:pPr>
          </a:p>
          <a:p>
            <a:pPr marL="325754" indent="-325754" algn="just" defTabSz="868680">
              <a:spcBef>
                <a:spcPts val="200"/>
              </a:spcBef>
              <a:buFontTx/>
              <a:buChar char="➢"/>
              <a:defRPr b="1" sz="1140">
                <a:effectLst/>
                <a:latin typeface="Tahoma"/>
                <a:ea typeface="Tahoma"/>
                <a:cs typeface="Tahoma"/>
                <a:sym typeface="Tahoma"/>
              </a:defRPr>
            </a:pPr>
            <a:r>
              <a:t>Aspirational Panchayat Development Programme is a step towards equitable and inclusive development in J&amp;K and is expected to usher new era of development in these Panchayats.</a:t>
            </a:r>
          </a:p>
          <a:p>
            <a:pPr marL="325754" indent="-325754" algn="just" defTabSz="868680">
              <a:buFontTx/>
              <a:buChar char="➢"/>
              <a:defRPr b="1" sz="570">
                <a:effectLst/>
                <a:latin typeface="Tahoma"/>
                <a:ea typeface="Tahoma"/>
                <a:cs typeface="Tahoma"/>
                <a:sym typeface="Tahoma"/>
              </a:defRPr>
            </a:pPr>
          </a:p>
          <a:p>
            <a:pPr marL="325754" indent="-325754" algn="just" defTabSz="868680">
              <a:spcBef>
                <a:spcPts val="200"/>
              </a:spcBef>
              <a:buFontTx/>
              <a:buChar char="➢"/>
              <a:defRPr b="1" sz="1140">
                <a:effectLst/>
                <a:latin typeface="Tahoma"/>
                <a:ea typeface="Tahoma"/>
                <a:cs typeface="Tahoma"/>
                <a:sym typeface="Tahoma"/>
              </a:defRPr>
            </a:pPr>
            <a:r>
              <a:t>100 Parameters/Indicators have been fixed for selecting and monitoring the Aspirational Panchayat Development Programme.</a:t>
            </a:r>
          </a:p>
          <a:p>
            <a:pPr marL="325754" indent="-325754" algn="just" defTabSz="868680">
              <a:buFontTx/>
              <a:buChar char="➢"/>
              <a:defRPr b="1" sz="570">
                <a:effectLst/>
                <a:latin typeface="Tahoma"/>
                <a:ea typeface="Tahoma"/>
                <a:cs typeface="Tahoma"/>
                <a:sym typeface="Tahoma"/>
              </a:defRPr>
            </a:pPr>
          </a:p>
          <a:p>
            <a:pPr marL="325754" indent="-325754" algn="just" defTabSz="868680">
              <a:spcBef>
                <a:spcPts val="200"/>
              </a:spcBef>
              <a:buFontTx/>
              <a:buChar char="➢"/>
              <a:defRPr b="1" sz="1140">
                <a:effectLst/>
                <a:latin typeface="Tahoma"/>
                <a:ea typeface="Tahoma"/>
                <a:cs typeface="Tahoma"/>
                <a:sym typeface="Tahoma"/>
              </a:defRPr>
            </a:pPr>
            <a:r>
              <a:t>285 Aspirational Panchayats have been selected in consultation with the District Development Commissioners concerned.</a:t>
            </a:r>
          </a:p>
          <a:p>
            <a:pPr marL="325754" indent="-325754" algn="just" defTabSz="868680">
              <a:buSzTx/>
              <a:buNone/>
              <a:defRPr b="1" sz="570">
                <a:effectLst/>
                <a:latin typeface="Tahoma"/>
                <a:ea typeface="Tahoma"/>
                <a:cs typeface="Tahoma"/>
                <a:sym typeface="Tahoma"/>
              </a:defRPr>
            </a:pPr>
          </a:p>
          <a:p>
            <a:pPr marL="325754" indent="-325754" algn="just" defTabSz="868680">
              <a:spcBef>
                <a:spcPts val="200"/>
              </a:spcBef>
              <a:buFontTx/>
              <a:buChar char="➢"/>
              <a:defRPr b="1" sz="1140">
                <a:effectLst/>
                <a:latin typeface="Tahoma"/>
                <a:ea typeface="Tahoma"/>
                <a:cs typeface="Tahoma"/>
                <a:sym typeface="Tahoma"/>
              </a:defRPr>
            </a:pPr>
            <a:r>
              <a:t>Additional Financial Assistance of Rs 10.00 lakhs is being provided to each Aspirational Panchayat (285) under District Plan during 2023-24 for bridging the gaps.</a:t>
            </a:r>
          </a:p>
          <a:p>
            <a:pPr marL="325754" indent="-325754" algn="just" defTabSz="868680">
              <a:spcBef>
                <a:spcPts val="200"/>
              </a:spcBef>
              <a:buFontTx/>
              <a:buChar char="➢"/>
              <a:defRPr b="1" sz="1140">
                <a:effectLst/>
                <a:latin typeface="Tahoma"/>
                <a:ea typeface="Tahoma"/>
                <a:cs typeface="Tahoma"/>
                <a:sym typeface="Tahoma"/>
              </a:defRPr>
            </a:pPr>
            <a:r>
              <a:t>APDP Dashboard has been developed by IT Department for monitoring &amp; generation of Panchayat Development Index whereunder Panchayats shall be ranked on monthly basis. </a:t>
            </a:r>
          </a:p>
          <a:p>
            <a:pPr marL="325754" indent="-325754" algn="just" defTabSz="868680">
              <a:buSzTx/>
              <a:buNone/>
              <a:defRPr b="1" sz="570">
                <a:effectLst/>
                <a:latin typeface="Tahoma"/>
                <a:ea typeface="Tahoma"/>
                <a:cs typeface="Tahoma"/>
                <a:sym typeface="Tahoma"/>
              </a:defRPr>
            </a:pPr>
          </a:p>
          <a:p>
            <a:pPr marL="325754" indent="-325754" algn="just" defTabSz="868680">
              <a:spcBef>
                <a:spcPts val="200"/>
              </a:spcBef>
              <a:buFontTx/>
              <a:buChar char="➢"/>
              <a:defRPr b="1" sz="1140">
                <a:effectLst/>
                <a:latin typeface="Tahoma"/>
                <a:ea typeface="Tahoma"/>
                <a:cs typeface="Tahoma"/>
                <a:sym typeface="Tahoma"/>
              </a:defRPr>
            </a:pPr>
            <a:r>
              <a:t>B2V4 Visiting Officers have been appointed/nominated as Prabhari Officers for concerned Panchayats. The Prabhari Officers shall guide &amp; Mentor the Panchayats, support and monitor all developmental activities.</a:t>
            </a:r>
          </a:p>
        </p:txBody>
      </p:sp>
      <p:pic>
        <p:nvPicPr>
          <p:cNvPr id="568" name="Picture 5" descr="Picture 5"/>
          <p:cNvPicPr>
            <a:picLocks noChangeAspect="1"/>
          </p:cNvPicPr>
          <p:nvPr/>
        </p:nvPicPr>
        <p:blipFill>
          <a:blip r:embed="rId2">
            <a:extLst/>
          </a:blip>
          <a:stretch>
            <a:fillRect/>
          </a:stretch>
        </p:blipFill>
        <p:spPr>
          <a:xfrm>
            <a:off x="2057400" y="1447800"/>
            <a:ext cx="3505200" cy="4648200"/>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0" name="Rectangle 1"/>
          <p:cNvSpPr txBox="1"/>
          <p:nvPr/>
        </p:nvSpPr>
        <p:spPr>
          <a:xfrm>
            <a:off x="1874519" y="460693"/>
            <a:ext cx="8442962"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defTabSz="914400">
              <a:defRPr b="1" sz="2000">
                <a:solidFill>
                  <a:srgbClr val="0070C0"/>
                </a:solidFill>
                <a:latin typeface="Tahoma"/>
                <a:ea typeface="Tahoma"/>
                <a:cs typeface="Tahoma"/>
                <a:sym typeface="Tahoma"/>
              </a:defRPr>
            </a:pPr>
            <a:r>
              <a:t>50 Top Performing Panchayats </a:t>
            </a:r>
            <a:endParaRPr>
              <a:latin typeface="Arial"/>
              <a:ea typeface="Arial"/>
              <a:cs typeface="Arial"/>
              <a:sym typeface="Arial"/>
            </a:endParaRPr>
          </a:p>
          <a:p>
            <a:pPr algn="ctr" defTabSz="914400">
              <a:defRPr b="1" sz="2000">
                <a:solidFill>
                  <a:srgbClr val="0070C0"/>
                </a:solidFill>
                <a:latin typeface="Tahoma"/>
                <a:ea typeface="Tahoma"/>
                <a:cs typeface="Tahoma"/>
                <a:sym typeface="Tahoma"/>
              </a:defRPr>
            </a:pPr>
            <a:r>
              <a:t>among 2182 Panchayats of Jammu Region</a:t>
            </a:r>
          </a:p>
        </p:txBody>
      </p:sp>
      <p:graphicFrame>
        <p:nvGraphicFramePr>
          <p:cNvPr id="651" name="Content Placeholder 3"/>
          <p:cNvGraphicFramePr/>
          <p:nvPr/>
        </p:nvGraphicFramePr>
        <p:xfrm>
          <a:off x="2667000" y="1436687"/>
          <a:ext cx="6858000" cy="399573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86960"/>
                <a:gridCol w="1476800"/>
                <a:gridCol w="1839365"/>
                <a:gridCol w="1633608"/>
                <a:gridCol w="1221267"/>
              </a:tblGrid>
              <a:tr h="164305">
                <a:tc>
                  <a:txBody>
                    <a:bodyPr/>
                    <a:lstStyle/>
                    <a:p>
                      <a:pPr algn="ctr" defTabSz="914400">
                        <a:lnSpc>
                          <a:spcPct val="115000"/>
                        </a:lnSpc>
                        <a:defRPr sz="1800"/>
                      </a:pPr>
                      <a:r>
                        <a:rPr b="1" sz="1000">
                          <a:solidFill>
                            <a:srgbClr val="FFFFFF"/>
                          </a:solidFill>
                          <a:latin typeface="Tahoma"/>
                          <a:ea typeface="Tahoma"/>
                          <a:cs typeface="Tahoma"/>
                          <a:sym typeface="Tahoma"/>
                        </a:rPr>
                        <a:t>S. No</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DISTRICT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BLOCK</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Panchayat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Total Score (100)</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r>
              <a:tr h="153257">
                <a:tc>
                  <a:txBody>
                    <a:bodyPr/>
                    <a:lstStyle/>
                    <a:p>
                      <a:pPr algn="ctr" defTabSz="914400">
                        <a:defRPr sz="1800"/>
                      </a:pPr>
                      <a:r>
                        <a:rPr b="1" sz="1000">
                          <a:latin typeface="Tahoma"/>
                          <a:ea typeface="Tahoma"/>
                          <a:cs typeface="Tahoma"/>
                          <a:sym typeface="Tahoma"/>
                        </a:rPr>
                        <a:t>1</a:t>
                      </a:r>
                    </a:p>
                  </a:txBody>
                  <a:tcPr marL="0" marR="0" marT="0" marB="0" anchor="ctr"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defRPr sz="1800"/>
                      </a:pPr>
                      <a:r>
                        <a:rPr b="1" sz="1000">
                          <a:latin typeface="Tahoma"/>
                          <a:ea typeface="Tahoma"/>
                          <a:cs typeface="Tahoma"/>
                          <a:sym typeface="Tahoma"/>
                        </a:rPr>
                        <a:t>SAMBA</a:t>
                      </a:r>
                    </a:p>
                  </a:txBody>
                  <a:tcPr marL="0" marR="0" marT="0" marB="0" anchor="ctr"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defRPr sz="1800"/>
                      </a:pPr>
                      <a:r>
                        <a:rPr b="1" sz="1000">
                          <a:latin typeface="Tahoma"/>
                          <a:ea typeface="Tahoma"/>
                          <a:cs typeface="Tahoma"/>
                          <a:sym typeface="Tahoma"/>
                        </a:rPr>
                        <a:t>Bari Brahmana </a:t>
                      </a:r>
                    </a:p>
                  </a:txBody>
                  <a:tcPr marL="0" marR="0" marT="0" marB="0" anchor="ctr"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defRPr sz="1800"/>
                      </a:pPr>
                      <a:r>
                        <a:rPr b="1" sz="1000">
                          <a:latin typeface="Tahoma"/>
                          <a:ea typeface="Tahoma"/>
                          <a:cs typeface="Tahoma"/>
                          <a:sym typeface="Tahoma"/>
                        </a:rPr>
                        <a:t>Palli </a:t>
                      </a:r>
                    </a:p>
                  </a:txBody>
                  <a:tcPr marL="0" marR="0" marT="0" marB="0" anchor="ctr"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ctr" defTabSz="914400">
                        <a:defRPr sz="1800"/>
                      </a:pPr>
                      <a:r>
                        <a:rPr b="1" sz="1000">
                          <a:latin typeface="Tahoma"/>
                          <a:ea typeface="Tahoma"/>
                          <a:cs typeface="Tahoma"/>
                          <a:sym typeface="Tahoma"/>
                        </a:rPr>
                        <a:t>90.71</a:t>
                      </a:r>
                    </a:p>
                  </a:txBody>
                  <a:tcPr marL="0" marR="0" marT="0" marB="0" anchor="ctr" anchorCtr="0" horzOverflow="overflow">
                    <a:lnL w="12700">
                      <a:miter lim="400000"/>
                    </a:lnL>
                    <a:lnR w="12700">
                      <a:miter lim="400000"/>
                    </a:lnR>
                    <a:lnT w="19050">
                      <a:solidFill>
                        <a:srgbClr val="FFFFFF"/>
                      </a:solidFill>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2</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JAMMU</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Satwari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Narwal Bala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88.93</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3</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SAMBA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Bari Brahmana </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Birpur Upper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88.53</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4</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Doda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Bhaderwah</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GATHA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88.12</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5</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Logate</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87.86</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6</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Udhampur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  4:  Ghordi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 Barmeen Lower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87.31</a:t>
                      </a:r>
                    </a:p>
                  </a:txBody>
                  <a:tcPr marL="0" marR="0" marT="0" marB="0" anchor="b"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7</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KATRA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Arli Hansali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87.27</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8</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SAMBA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Vijaypur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Patti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87.00</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9</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PANTHAL </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Panthal</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86.82</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10</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SAMBA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Vijaypur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Gudwal-B</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86.74</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11</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Changran</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86.71</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12</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Kharote</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86.54</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13</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Janglote East</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86.50</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14</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Mehtabpur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86.39</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15</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JAMMU</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Satwari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Satwari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86.39</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16</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POUNI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Lower Talwara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86.28</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17</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KATRA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Kanjali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86.27</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18</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SAMBA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Vijaypur</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Bagla Jakh</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86.11</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19</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Doda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Bhalla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KALANI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86.03</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20</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KATRA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Purana Daroor</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86.03</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21</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Doda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Bhalla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Rewara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85.96</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22</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PANTHAL </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Manoon</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85.91</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23</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JAMMU</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Satwari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Babliana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85.91</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24</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Doda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Gundna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MOHALLA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85.82</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25</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SAMBA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Bari Brahmana </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Badhori Old</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85.78</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bl>
          </a:graphicData>
        </a:graphic>
      </p:graphicFrame>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3" name="Rectangle 1"/>
          <p:cNvSpPr txBox="1"/>
          <p:nvPr/>
        </p:nvSpPr>
        <p:spPr>
          <a:xfrm>
            <a:off x="1874519" y="460693"/>
            <a:ext cx="8442962"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defTabSz="914400">
              <a:defRPr b="1" sz="2000">
                <a:solidFill>
                  <a:srgbClr val="0070C0"/>
                </a:solidFill>
                <a:latin typeface="Tahoma"/>
                <a:ea typeface="Tahoma"/>
                <a:cs typeface="Tahoma"/>
                <a:sym typeface="Tahoma"/>
              </a:defRPr>
            </a:pPr>
            <a:r>
              <a:t>50 Top Performing Panchayats </a:t>
            </a:r>
            <a:endParaRPr>
              <a:latin typeface="Arial"/>
              <a:ea typeface="Arial"/>
              <a:cs typeface="Arial"/>
              <a:sym typeface="Arial"/>
            </a:endParaRPr>
          </a:p>
          <a:p>
            <a:pPr algn="ctr" defTabSz="914400">
              <a:defRPr b="1" sz="2000">
                <a:solidFill>
                  <a:srgbClr val="0070C0"/>
                </a:solidFill>
                <a:latin typeface="Tahoma"/>
                <a:ea typeface="Tahoma"/>
                <a:cs typeface="Tahoma"/>
                <a:sym typeface="Tahoma"/>
              </a:defRPr>
            </a:pPr>
            <a:r>
              <a:t>among 2182 Panchayats of Jammu Region</a:t>
            </a:r>
          </a:p>
        </p:txBody>
      </p:sp>
      <p:graphicFrame>
        <p:nvGraphicFramePr>
          <p:cNvPr id="654" name="Content Placeholder 3"/>
          <p:cNvGraphicFramePr/>
          <p:nvPr/>
        </p:nvGraphicFramePr>
        <p:xfrm>
          <a:off x="2667000" y="1436687"/>
          <a:ext cx="6858000" cy="399573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86960"/>
                <a:gridCol w="1476800"/>
                <a:gridCol w="1839365"/>
                <a:gridCol w="1633608"/>
                <a:gridCol w="1221267"/>
              </a:tblGrid>
              <a:tr h="164305">
                <a:tc>
                  <a:txBody>
                    <a:bodyPr/>
                    <a:lstStyle/>
                    <a:p>
                      <a:pPr algn="ctr" defTabSz="914400">
                        <a:lnSpc>
                          <a:spcPct val="115000"/>
                        </a:lnSpc>
                        <a:defRPr sz="1800"/>
                      </a:pPr>
                      <a:r>
                        <a:rPr b="1" sz="1000">
                          <a:solidFill>
                            <a:srgbClr val="FFFFFF"/>
                          </a:solidFill>
                          <a:latin typeface="Tahoma"/>
                          <a:ea typeface="Tahoma"/>
                          <a:cs typeface="Tahoma"/>
                          <a:sym typeface="Tahoma"/>
                        </a:rPr>
                        <a:t>S. No</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DISTRICT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BLOCK</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Panchayat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Total Score (100)</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r>
              <a:tr h="153257">
                <a:tc>
                  <a:txBody>
                    <a:bodyPr/>
                    <a:lstStyle/>
                    <a:p>
                      <a:pPr algn="ctr" defTabSz="914400">
                        <a:defRPr sz="1800"/>
                      </a:pPr>
                      <a:r>
                        <a:rPr b="1" sz="1000">
                          <a:latin typeface="Tahoma"/>
                          <a:ea typeface="Tahoma"/>
                          <a:cs typeface="Tahoma"/>
                          <a:sym typeface="Tahoma"/>
                        </a:rPr>
                        <a:t>26</a:t>
                      </a:r>
                    </a:p>
                  </a:txBody>
                  <a:tcPr marL="0" marR="0" marT="0" marB="0" anchor="ctr"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defRPr sz="1800"/>
                      </a:pPr>
                      <a:r>
                        <a:rPr b="1" sz="1000">
                          <a:latin typeface="Tahoma"/>
                          <a:ea typeface="Tahoma"/>
                          <a:cs typeface="Tahoma"/>
                          <a:sym typeface="Tahoma"/>
                        </a:rPr>
                        <a:t>Udhampur</a:t>
                      </a:r>
                    </a:p>
                  </a:txBody>
                  <a:tcPr marL="0" marR="0" marT="0" marB="0" anchor="ctr"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defRPr sz="1800"/>
                      </a:pPr>
                      <a:r>
                        <a:rPr b="1" sz="1000">
                          <a:latin typeface="Tahoma"/>
                          <a:ea typeface="Tahoma"/>
                          <a:cs typeface="Tahoma"/>
                          <a:sym typeface="Tahoma"/>
                        </a:rPr>
                        <a:t>Block8: Latti-Marothi</a:t>
                      </a:r>
                    </a:p>
                  </a:txBody>
                  <a:tcPr marL="0" marR="0" marT="0" marB="0" anchor="ctr"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defRPr sz="1800"/>
                      </a:pPr>
                      <a:r>
                        <a:rPr b="1" sz="1000">
                          <a:latin typeface="Tahoma"/>
                          <a:ea typeface="Tahoma"/>
                          <a:cs typeface="Tahoma"/>
                          <a:sym typeface="Tahoma"/>
                        </a:rPr>
                        <a:t>Latti A</a:t>
                      </a:r>
                    </a:p>
                  </a:txBody>
                  <a:tcPr marL="0" marR="0" marT="0" marB="0" anchor="ctr"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ctr" defTabSz="914400">
                        <a:defRPr sz="1800"/>
                      </a:pPr>
                      <a:r>
                        <a:rPr b="1" sz="1000">
                          <a:latin typeface="Tahoma"/>
                          <a:ea typeface="Tahoma"/>
                          <a:cs typeface="Tahoma"/>
                          <a:sym typeface="Tahoma"/>
                        </a:rPr>
                        <a:t>85.77</a:t>
                      </a:r>
                    </a:p>
                  </a:txBody>
                  <a:tcPr marL="0" marR="0" marT="0" marB="0" anchor="b" anchorCtr="0" horzOverflow="overflow">
                    <a:lnL w="12700">
                      <a:miter lim="400000"/>
                    </a:lnL>
                    <a:lnR w="12700">
                      <a:miter lim="400000"/>
                    </a:lnR>
                    <a:lnT w="19050">
                      <a:solidFill>
                        <a:srgbClr val="FFFFFF"/>
                      </a:solidFill>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27</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KATRA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Kundrorian</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85.77</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28</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KATRA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Akhali Buttan</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85.73</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29</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Doda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Bhaderwah</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Udharana-B</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85.71</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30</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Doda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Bhaderwah</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DRADU</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85.70</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31</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Jammu</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Dansal</a:t>
                      </a:r>
                    </a:p>
                  </a:txBody>
                  <a:tcPr marL="0" marR="0" marT="0" marB="0"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JANDRAH</a:t>
                      </a:r>
                    </a:p>
                  </a:txBody>
                  <a:tcPr marL="0" marR="0" marT="0" marB="0" anchor="b"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85.67</a:t>
                      </a:r>
                    </a:p>
                  </a:txBody>
                  <a:tcPr marL="0" marR="0" marT="0" marB="0" anchor="b"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32</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SAMBA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Vijaypur</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Bagla Raya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85.66</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33</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Jammu</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Dansal</a:t>
                      </a:r>
                    </a:p>
                  </a:txBody>
                  <a:tcPr marL="0" marR="0" marT="0" marB="0"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DANSAL </a:t>
                      </a:r>
                    </a:p>
                  </a:txBody>
                  <a:tcPr marL="0" marR="0" marT="0" marB="0" anchor="b"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85.66</a:t>
                      </a:r>
                    </a:p>
                  </a:txBody>
                  <a:tcPr marL="0" marR="0" marT="0" marB="0" anchor="b"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34</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SAMBA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Rajpura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Rajpura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85.64</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35</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SAMBA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Vijaypur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Vijaypur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85.58</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36</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Doda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Bhaderwah</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KURSARI</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85.56</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37</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Doda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Bhaderwah</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MANWA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85.53</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38</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Udhampur</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Block  4:  Ghordi</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Ghordi Khas (East)</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85.46</a:t>
                      </a:r>
                    </a:p>
                  </a:txBody>
                  <a:tcPr marL="0" marR="0" marT="0" marB="0" anchor="b"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39</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Rakh Lacchipur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85.42</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40</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KATRA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Latori Dhanori</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85.39</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41</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Doda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Bhaderwah</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Sartingal</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85.36</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42</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Udhampur</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 Block 1  : Chanunta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 Badhole</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85.34</a:t>
                      </a:r>
                    </a:p>
                  </a:txBody>
                  <a:tcPr marL="0" marR="0" marT="0" marB="0" anchor="b"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43</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Udhampur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 Block 1  : Chanunta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 Dalsar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85.31</a:t>
                      </a:r>
                    </a:p>
                  </a:txBody>
                  <a:tcPr marL="0" marR="0" marT="0" marB="0" anchor="b"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44</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Doda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Bhaderwah</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MISRATA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85.30</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45</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SAMBA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Bari Brahmana </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Kartholi Upper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85.28</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46</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Doda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Marmat</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ROTE-A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85.28</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47</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Kathua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Govindsar B</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85.27</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48</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REASI</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KATRA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Aghar Jitto</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85.20</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r h="153257">
                <a:tc>
                  <a:txBody>
                    <a:bodyPr/>
                    <a:lstStyle/>
                    <a:p>
                      <a:pPr algn="ctr" defTabSz="914400">
                        <a:defRPr sz="1800"/>
                      </a:pPr>
                      <a:r>
                        <a:rPr b="1" sz="1000">
                          <a:latin typeface="Tahoma"/>
                          <a:ea typeface="Tahoma"/>
                          <a:cs typeface="Tahoma"/>
                          <a:sym typeface="Tahoma"/>
                        </a:rPr>
                        <a:t>49</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SAMBA</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Vijaypur</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Bagla Suchani</a:t>
                      </a:r>
                    </a:p>
                  </a:txBody>
                  <a:tcPr marL="0" marR="0" marT="0" marB="0"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85.20</a:t>
                      </a:r>
                    </a:p>
                  </a:txBody>
                  <a:tcPr marL="0" marR="0" marT="0" marB="0" anchor="ctr" anchorCtr="0" horzOverflow="overflow">
                    <a:lnL w="12700">
                      <a:miter lim="400000"/>
                    </a:lnL>
                    <a:lnR w="12700">
                      <a:miter lim="400000"/>
                    </a:lnR>
                    <a:lnT w="12700">
                      <a:miter lim="400000"/>
                    </a:lnT>
                    <a:lnB w="12700">
                      <a:miter lim="400000"/>
                    </a:lnB>
                    <a:solidFill>
                      <a:srgbClr val="FBE4D5"/>
                    </a:solidFill>
                  </a:tcPr>
                </a:tc>
              </a:tr>
              <a:tr h="153257">
                <a:tc>
                  <a:txBody>
                    <a:bodyPr/>
                    <a:lstStyle/>
                    <a:p>
                      <a:pPr algn="ctr" defTabSz="914400">
                        <a:defRPr sz="1800"/>
                      </a:pPr>
                      <a:r>
                        <a:rPr b="1" sz="1000">
                          <a:latin typeface="Tahoma"/>
                          <a:ea typeface="Tahoma"/>
                          <a:cs typeface="Tahoma"/>
                          <a:sym typeface="Tahoma"/>
                        </a:rPr>
                        <a:t>50</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Doda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Marmat</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Behota Loga</a:t>
                      </a:r>
                    </a:p>
                  </a:txBody>
                  <a:tcPr marL="0" marR="0" marT="0" marB="0"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85.17</a:t>
                      </a:r>
                    </a:p>
                  </a:txBody>
                  <a:tcPr marL="0" marR="0" marT="0" marB="0" anchor="ctr" anchorCtr="0" horzOverflow="overflow">
                    <a:lnL w="12700">
                      <a:miter lim="400000"/>
                    </a:lnL>
                    <a:lnR w="12700">
                      <a:miter lim="400000"/>
                    </a:lnR>
                    <a:lnT w="12700">
                      <a:miter lim="400000"/>
                    </a:lnT>
                    <a:lnB w="12700">
                      <a:miter lim="400000"/>
                    </a:lnB>
                    <a:solidFill>
                      <a:srgbClr val="FDF2EA"/>
                    </a:solidFill>
                  </a:tcPr>
                </a:tc>
              </a:tr>
            </a:tbl>
          </a:graphicData>
        </a:graphic>
      </p:graphicFrame>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6" name="Rectangle 1"/>
          <p:cNvSpPr txBox="1"/>
          <p:nvPr/>
        </p:nvSpPr>
        <p:spPr>
          <a:xfrm>
            <a:off x="2179319" y="384493"/>
            <a:ext cx="8442962"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defTabSz="914400">
              <a:defRPr b="1" sz="2000">
                <a:solidFill>
                  <a:srgbClr val="0070C0"/>
                </a:solidFill>
                <a:latin typeface="Tahoma"/>
                <a:ea typeface="Tahoma"/>
                <a:cs typeface="Tahoma"/>
                <a:sym typeface="Tahoma"/>
              </a:defRPr>
            </a:pPr>
            <a:r>
              <a:t>50 Most Backward Panchayats </a:t>
            </a:r>
            <a:endParaRPr>
              <a:latin typeface="Arial"/>
              <a:ea typeface="Arial"/>
              <a:cs typeface="Arial"/>
              <a:sym typeface="Arial"/>
            </a:endParaRPr>
          </a:p>
          <a:p>
            <a:pPr algn="ctr" defTabSz="914400">
              <a:defRPr b="1" sz="2000">
                <a:solidFill>
                  <a:srgbClr val="0070C0"/>
                </a:solidFill>
                <a:latin typeface="Tahoma"/>
                <a:ea typeface="Tahoma"/>
                <a:cs typeface="Tahoma"/>
                <a:sym typeface="Tahoma"/>
              </a:defRPr>
            </a:pPr>
            <a:r>
              <a:t>among 2182 Panchayats of Kashmir Region</a:t>
            </a:r>
          </a:p>
        </p:txBody>
      </p:sp>
      <p:graphicFrame>
        <p:nvGraphicFramePr>
          <p:cNvPr id="657" name="Content Placeholder 3"/>
          <p:cNvGraphicFramePr/>
          <p:nvPr/>
        </p:nvGraphicFramePr>
        <p:xfrm>
          <a:off x="2667000" y="1295400"/>
          <a:ext cx="6858000" cy="423385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86960"/>
                <a:gridCol w="1476800"/>
                <a:gridCol w="1839365"/>
                <a:gridCol w="1633608"/>
                <a:gridCol w="1221267"/>
              </a:tblGrid>
              <a:tr h="164253">
                <a:tc>
                  <a:txBody>
                    <a:bodyPr/>
                    <a:lstStyle/>
                    <a:p>
                      <a:pPr algn="ctr" defTabSz="914400">
                        <a:lnSpc>
                          <a:spcPct val="115000"/>
                        </a:lnSpc>
                        <a:defRPr sz="1800"/>
                      </a:pPr>
                      <a:r>
                        <a:rPr b="1" sz="1000">
                          <a:solidFill>
                            <a:srgbClr val="FFFFFF"/>
                          </a:solidFill>
                          <a:latin typeface="Tahoma"/>
                          <a:ea typeface="Tahoma"/>
                          <a:cs typeface="Tahoma"/>
                          <a:sym typeface="Tahoma"/>
                        </a:rPr>
                        <a:t>S. No</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DISTRICT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BLOCK</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Panchayat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Total Score (100)</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r>
              <a:tr h="162784">
                <a:tc>
                  <a:txBody>
                    <a:bodyPr/>
                    <a:lstStyle/>
                    <a:p>
                      <a:pPr algn="ctr" defTabSz="914400">
                        <a:defRPr sz="1800"/>
                      </a:pPr>
                      <a:r>
                        <a:rPr b="1" sz="1000">
                          <a:latin typeface="Tahoma"/>
                          <a:ea typeface="Tahoma"/>
                          <a:cs typeface="Tahoma"/>
                          <a:sym typeface="Tahoma"/>
                        </a:rPr>
                        <a:t>1</a:t>
                      </a:r>
                    </a:p>
                  </a:txBody>
                  <a:tcPr marL="9525" marR="9525" marT="9525" marB="9525" anchor="ctr"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defRPr sz="1800"/>
                      </a:pPr>
                      <a:r>
                        <a:rPr b="1" sz="1000">
                          <a:latin typeface="Tahoma"/>
                          <a:ea typeface="Tahoma"/>
                          <a:cs typeface="Tahoma"/>
                          <a:sym typeface="Tahoma"/>
                        </a:rPr>
                        <a:t>Bandipore</a:t>
                      </a:r>
                    </a:p>
                  </a:txBody>
                  <a:tcPr marL="9525" marR="9525" marT="9525" marB="9525" anchor="ctr"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Block12 (TULAIL)</a:t>
                      </a:r>
                    </a:p>
                  </a:txBody>
                  <a:tcPr marL="9525" marR="9525" marT="9525" marB="9525" anchor="ctr"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defRPr sz="1800"/>
                      </a:pPr>
                      <a:r>
                        <a:rPr b="1" sz="1000">
                          <a:latin typeface="Tahoma"/>
                          <a:ea typeface="Tahoma"/>
                          <a:cs typeface="Tahoma"/>
                          <a:sym typeface="Tahoma"/>
                        </a:rPr>
                        <a:t>Buglinder B </a:t>
                      </a:r>
                    </a:p>
                  </a:txBody>
                  <a:tcPr marL="9525" marR="9525" marT="9525" marB="9525" anchor="ctr"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ctr" defTabSz="914400">
                        <a:defRPr sz="1800"/>
                      </a:pPr>
                      <a:r>
                        <a:rPr b="1" sz="1000">
                          <a:latin typeface="Tahoma"/>
                          <a:ea typeface="Tahoma"/>
                          <a:cs typeface="Tahoma"/>
                          <a:sym typeface="Tahoma"/>
                        </a:rPr>
                        <a:t>49.78</a:t>
                      </a:r>
                    </a:p>
                  </a:txBody>
                  <a:tcPr marL="9525" marR="9525" marT="9525" marB="9525" anchor="ctr" anchorCtr="0" horzOverflow="overflow">
                    <a:lnL w="12700">
                      <a:miter lim="400000"/>
                    </a:lnL>
                    <a:lnR w="12700">
                      <a:miter lim="400000"/>
                    </a:lnR>
                    <a:lnT w="19050">
                      <a:solidFill>
                        <a:srgbClr val="FFFFFF"/>
                      </a:solidFill>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2</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Anantnag</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CHITTERGUL</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Panchalthan</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51.77</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3</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Bandipore</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Block12 (TULAIL)</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Neeru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51.97</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4</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Bandipore</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Block12 (TULAIL)</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Zadigye-B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52.73</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5</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Bandipore</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Block12 (TULAIL)</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Zadigye-A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53.46</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6</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Anantnag</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LARNOO</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Kharpora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53.52</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7</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Kupwara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 5 : Keran</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Mundian 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54.03</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8</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Bandipore</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Block12 (TULAIL)</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Jurniyal B</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54.20</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9</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Bandipore</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Block12 (TULAIL)</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Gujran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54.65</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10</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Bandipore</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Block-2 (ARIN)</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Sumlar A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55.52</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11</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Anantnag</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BRENG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Chreeh</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55.82</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12</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Bandipore</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Block12 (TULAIL)</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Buglinder A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55.88</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13</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Kupwara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 5 : Keran</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Pathroo</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56.42</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14</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Bandipore</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Block12 (TULAIL)</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Jurniyal A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56.61</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15</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Kupwara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 5 : Keran</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Mudian</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56.97</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16</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Kupwara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 5 : Keran</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Keran</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57.06</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17</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Kupwara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 9: Machil</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Chountiwari B</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57.68</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18</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Bandipore</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Block-5 (BANDIPORA)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Larwalpora </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58.10</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84">
                <a:tc>
                  <a:txBody>
                    <a:bodyPr/>
                    <a:lstStyle/>
                    <a:p>
                      <a:pPr algn="ctr" defTabSz="914400">
                        <a:defRPr sz="1800"/>
                      </a:pPr>
                      <a:r>
                        <a:rPr b="1" sz="1000">
                          <a:latin typeface="Tahoma"/>
                          <a:ea typeface="Tahoma"/>
                          <a:cs typeface="Tahoma"/>
                          <a:sym typeface="Tahoma"/>
                        </a:rPr>
                        <a:t>19</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Singhpora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Gund Ibrahim 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58.11</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20</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Bandipore</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Block12 (TULAIL)</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Badugam </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58.15</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84">
                <a:tc>
                  <a:txBody>
                    <a:bodyPr/>
                    <a:lstStyle/>
                    <a:p>
                      <a:pPr algn="ctr" defTabSz="914400">
                        <a:defRPr sz="1800"/>
                      </a:pPr>
                      <a:r>
                        <a:rPr b="1" sz="1000">
                          <a:latin typeface="Tahoma"/>
                          <a:ea typeface="Tahoma"/>
                          <a:cs typeface="Tahoma"/>
                          <a:sym typeface="Tahoma"/>
                        </a:rPr>
                        <a:t>21</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Bandipore</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Block12 (TULAIL)</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Buduaab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58.23</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22</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Kupwara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Block 9: Machil</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Dapal</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58.40</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84">
                <a:tc>
                  <a:txBody>
                    <a:bodyPr/>
                    <a:lstStyle/>
                    <a:p>
                      <a:pPr algn="ctr" defTabSz="914400">
                        <a:defRPr sz="1800"/>
                      </a:pPr>
                      <a:r>
                        <a:rPr b="1" sz="1000">
                          <a:latin typeface="Tahoma"/>
                          <a:ea typeface="Tahoma"/>
                          <a:cs typeface="Tahoma"/>
                          <a:sym typeface="Tahoma"/>
                        </a:rPr>
                        <a:t>23</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Wagoora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Sultanpora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58.49</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24</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 Sangrama )</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Pethseer</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58.56</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84">
                <a:tc>
                  <a:txBody>
                    <a:bodyPr/>
                    <a:lstStyle/>
                    <a:p>
                      <a:pPr algn="ctr" defTabSz="914400">
                        <a:defRPr sz="1800"/>
                      </a:pPr>
                      <a:r>
                        <a:rPr b="1" sz="1000">
                          <a:latin typeface="Tahoma"/>
                          <a:ea typeface="Tahoma"/>
                          <a:cs typeface="Tahoma"/>
                          <a:sym typeface="Tahoma"/>
                        </a:rPr>
                        <a:t>25</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Kupwara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Block 9: Machil</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Harduring 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58.82</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bl>
          </a:graphicData>
        </a:graphic>
      </p:graphicFrame>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9" name="Rectangle 1"/>
          <p:cNvSpPr txBox="1"/>
          <p:nvPr/>
        </p:nvSpPr>
        <p:spPr>
          <a:xfrm>
            <a:off x="2179319" y="460693"/>
            <a:ext cx="8442962"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defTabSz="914400">
              <a:defRPr b="1" sz="2000">
                <a:solidFill>
                  <a:srgbClr val="0070C0"/>
                </a:solidFill>
                <a:latin typeface="Tahoma"/>
                <a:ea typeface="Tahoma"/>
                <a:cs typeface="Tahoma"/>
                <a:sym typeface="Tahoma"/>
              </a:defRPr>
            </a:pPr>
            <a:r>
              <a:t>50 Most Backward Panchayats </a:t>
            </a:r>
            <a:endParaRPr>
              <a:latin typeface="Arial"/>
              <a:ea typeface="Arial"/>
              <a:cs typeface="Arial"/>
              <a:sym typeface="Arial"/>
            </a:endParaRPr>
          </a:p>
          <a:p>
            <a:pPr algn="ctr" defTabSz="914400">
              <a:defRPr b="1" sz="2000">
                <a:solidFill>
                  <a:srgbClr val="0070C0"/>
                </a:solidFill>
                <a:latin typeface="Tahoma"/>
                <a:ea typeface="Tahoma"/>
                <a:cs typeface="Tahoma"/>
                <a:sym typeface="Tahoma"/>
              </a:defRPr>
            </a:pPr>
            <a:r>
              <a:t>among 2182 Panchayats of Kashmir Region</a:t>
            </a:r>
          </a:p>
        </p:txBody>
      </p:sp>
      <p:graphicFrame>
        <p:nvGraphicFramePr>
          <p:cNvPr id="660" name="Content Placeholder 3"/>
          <p:cNvGraphicFramePr/>
          <p:nvPr/>
        </p:nvGraphicFramePr>
        <p:xfrm>
          <a:off x="2667000" y="1447800"/>
          <a:ext cx="6858000" cy="469105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86960"/>
                <a:gridCol w="1476800"/>
                <a:gridCol w="1839365"/>
                <a:gridCol w="1633608"/>
                <a:gridCol w="1221267"/>
              </a:tblGrid>
              <a:tr h="164168">
                <a:tc>
                  <a:txBody>
                    <a:bodyPr/>
                    <a:lstStyle/>
                    <a:p>
                      <a:pPr algn="ctr" defTabSz="914400">
                        <a:lnSpc>
                          <a:spcPct val="115000"/>
                        </a:lnSpc>
                        <a:defRPr sz="1800"/>
                      </a:pPr>
                      <a:r>
                        <a:rPr b="1" sz="1000">
                          <a:solidFill>
                            <a:srgbClr val="FFFFFF"/>
                          </a:solidFill>
                          <a:latin typeface="Tahoma"/>
                          <a:ea typeface="Tahoma"/>
                          <a:cs typeface="Tahoma"/>
                          <a:sym typeface="Tahoma"/>
                        </a:rPr>
                        <a:t>S. No</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DISTRICT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BLOCK</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Panchayat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Total Score (100)</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r>
              <a:tr h="162700">
                <a:tc>
                  <a:txBody>
                    <a:bodyPr/>
                    <a:lstStyle/>
                    <a:p>
                      <a:pPr algn="ctr" defTabSz="914400">
                        <a:defRPr sz="1800"/>
                      </a:pPr>
                      <a:r>
                        <a:rPr b="1" sz="1000">
                          <a:latin typeface="Tahoma"/>
                          <a:ea typeface="Tahoma"/>
                          <a:cs typeface="Tahoma"/>
                          <a:sym typeface="Tahoma"/>
                        </a:rPr>
                        <a:t>26</a:t>
                      </a:r>
                    </a:p>
                  </a:txBody>
                  <a:tcPr marL="9525" marR="9525" marT="9525" marB="9525" anchor="ctr"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defRPr sz="1800"/>
                      </a:pPr>
                      <a:r>
                        <a:rPr b="1" sz="1000">
                          <a:latin typeface="Tahoma"/>
                          <a:ea typeface="Tahoma"/>
                          <a:cs typeface="Tahoma"/>
                          <a:sym typeface="Tahoma"/>
                        </a:rPr>
                        <a:t>Kupwara</a:t>
                      </a:r>
                    </a:p>
                  </a:txBody>
                  <a:tcPr marL="9525" marR="9525" marT="9525" marB="9525" anchor="ctr"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defRPr sz="1800"/>
                      </a:pPr>
                      <a:r>
                        <a:rPr b="1" sz="1000">
                          <a:latin typeface="Tahoma"/>
                          <a:ea typeface="Tahoma"/>
                          <a:cs typeface="Tahoma"/>
                          <a:sym typeface="Tahoma"/>
                        </a:rPr>
                        <a:t>Block 9: Machil</a:t>
                      </a:r>
                    </a:p>
                  </a:txBody>
                  <a:tcPr marL="9525" marR="9525" marT="9525" marB="9525" anchor="ctr"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defRPr sz="1800"/>
                      </a:pPr>
                      <a:r>
                        <a:rPr b="1" sz="1000">
                          <a:latin typeface="Tahoma"/>
                          <a:ea typeface="Tahoma"/>
                          <a:cs typeface="Tahoma"/>
                          <a:sym typeface="Tahoma"/>
                        </a:rPr>
                        <a:t>Katwara</a:t>
                      </a:r>
                    </a:p>
                  </a:txBody>
                  <a:tcPr marL="9525" marR="9525" marT="9525" marB="9525" anchor="ctr"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ctr" defTabSz="914400">
                        <a:defRPr sz="1800"/>
                      </a:pPr>
                      <a:r>
                        <a:rPr b="1" sz="1000">
                          <a:latin typeface="Tahoma"/>
                          <a:ea typeface="Tahoma"/>
                          <a:cs typeface="Tahoma"/>
                          <a:sym typeface="Tahoma"/>
                        </a:rPr>
                        <a:t>59.03</a:t>
                      </a:r>
                    </a:p>
                  </a:txBody>
                  <a:tcPr marL="9525" marR="9525" marT="9525" marB="9525" anchor="ctr" anchorCtr="0" horzOverflow="overflow">
                    <a:lnL w="12700">
                      <a:miter lim="400000"/>
                    </a:lnL>
                    <a:lnR w="12700">
                      <a:miter lim="400000"/>
                    </a:lnR>
                    <a:lnT w="19050">
                      <a:solidFill>
                        <a:srgbClr val="FFFFFF"/>
                      </a:solidFill>
                    </a:lnT>
                    <a:lnB w="12700">
                      <a:miter lim="400000"/>
                    </a:lnB>
                    <a:solidFill>
                      <a:srgbClr val="FDF2EA"/>
                    </a:solidFill>
                  </a:tcPr>
                </a:tc>
              </a:tr>
              <a:tr h="162700">
                <a:tc>
                  <a:txBody>
                    <a:bodyPr/>
                    <a:lstStyle/>
                    <a:p>
                      <a:pPr algn="ctr" defTabSz="914400">
                        <a:defRPr sz="1800"/>
                      </a:pPr>
                      <a:r>
                        <a:rPr b="1" sz="1000">
                          <a:latin typeface="Tahoma"/>
                          <a:ea typeface="Tahoma"/>
                          <a:cs typeface="Tahoma"/>
                          <a:sym typeface="Tahoma"/>
                        </a:rPr>
                        <a:t>27</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Zaingeer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Rampora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59.11</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00">
                <a:tc>
                  <a:txBody>
                    <a:bodyPr/>
                    <a:lstStyle/>
                    <a:p>
                      <a:pPr algn="ctr" defTabSz="914400">
                        <a:defRPr sz="1800"/>
                      </a:pPr>
                      <a:r>
                        <a:rPr b="1" sz="1000">
                          <a:latin typeface="Tahoma"/>
                          <a:ea typeface="Tahoma"/>
                          <a:cs typeface="Tahoma"/>
                          <a:sym typeface="Tahoma"/>
                        </a:rPr>
                        <a:t>28</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Kupwara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Block 9: Machil</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Harduring B</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59.46</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315830">
                <a:tc>
                  <a:txBody>
                    <a:bodyPr/>
                    <a:lstStyle/>
                    <a:p>
                      <a:pPr algn="ctr" defTabSz="914400">
                        <a:defRPr sz="1800"/>
                      </a:pPr>
                      <a:r>
                        <a:rPr b="1" sz="1000">
                          <a:latin typeface="Tahoma"/>
                          <a:ea typeface="Tahoma"/>
                          <a:cs typeface="Tahoma"/>
                          <a:sym typeface="Tahoma"/>
                        </a:rPr>
                        <a:t>29</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Pattan</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Pyt-36    Wanigam Payeen B</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59.74</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00">
                <a:tc>
                  <a:txBody>
                    <a:bodyPr/>
                    <a:lstStyle/>
                    <a:p>
                      <a:pPr algn="ctr" defTabSz="914400">
                        <a:defRPr sz="1800"/>
                      </a:pPr>
                      <a:r>
                        <a:rPr b="1" sz="1000">
                          <a:latin typeface="Tahoma"/>
                          <a:ea typeface="Tahoma"/>
                          <a:cs typeface="Tahoma"/>
                          <a:sym typeface="Tahoma"/>
                        </a:rPr>
                        <a:t>30</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Wagoora </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Bandibala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59.79</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00">
                <a:tc>
                  <a:txBody>
                    <a:bodyPr/>
                    <a:lstStyle/>
                    <a:p>
                      <a:pPr algn="ctr" defTabSz="914400">
                        <a:defRPr sz="1800"/>
                      </a:pPr>
                      <a:r>
                        <a:rPr b="1" sz="1000">
                          <a:latin typeface="Tahoma"/>
                          <a:ea typeface="Tahoma"/>
                          <a:cs typeface="Tahoma"/>
                          <a:sym typeface="Tahoma"/>
                        </a:rPr>
                        <a:t>31</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 Uri</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Silikote</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59.79</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00">
                <a:tc>
                  <a:txBody>
                    <a:bodyPr/>
                    <a:lstStyle/>
                    <a:p>
                      <a:pPr algn="ctr" defTabSz="914400">
                        <a:defRPr sz="1800"/>
                      </a:pPr>
                      <a:r>
                        <a:rPr b="1" sz="1000">
                          <a:latin typeface="Tahoma"/>
                          <a:ea typeface="Tahoma"/>
                          <a:cs typeface="Tahoma"/>
                          <a:sym typeface="Tahoma"/>
                        </a:rPr>
                        <a:t>32</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Pattan</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Pyt-25    Sariwarpora B</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60.02</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00">
                <a:tc>
                  <a:txBody>
                    <a:bodyPr/>
                    <a:lstStyle/>
                    <a:p>
                      <a:pPr algn="ctr" defTabSz="914400">
                        <a:defRPr sz="1800"/>
                      </a:pPr>
                      <a:r>
                        <a:rPr b="1" sz="1000">
                          <a:latin typeface="Tahoma"/>
                          <a:ea typeface="Tahoma"/>
                          <a:cs typeface="Tahoma"/>
                          <a:sym typeface="Tahoma"/>
                        </a:rPr>
                        <a:t>33</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Anantnag</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HILLER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Hiller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60.05</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00">
                <a:tc>
                  <a:txBody>
                    <a:bodyPr/>
                    <a:lstStyle/>
                    <a:p>
                      <a:pPr algn="ctr" defTabSz="914400">
                        <a:defRPr sz="1800"/>
                      </a:pPr>
                      <a:r>
                        <a:rPr b="1" sz="1000">
                          <a:latin typeface="Tahoma"/>
                          <a:ea typeface="Tahoma"/>
                          <a:cs typeface="Tahoma"/>
                          <a:sym typeface="Tahoma"/>
                        </a:rPr>
                        <a:t>34</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Wagoora </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Kalantra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60.05</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00">
                <a:tc>
                  <a:txBody>
                    <a:bodyPr/>
                    <a:lstStyle/>
                    <a:p>
                      <a:pPr algn="ctr" defTabSz="914400">
                        <a:defRPr sz="1800"/>
                      </a:pPr>
                      <a:r>
                        <a:rPr b="1" sz="1000">
                          <a:latin typeface="Tahoma"/>
                          <a:ea typeface="Tahoma"/>
                          <a:cs typeface="Tahoma"/>
                          <a:sym typeface="Tahoma"/>
                        </a:rPr>
                        <a:t>35</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Pattan</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Pyt-19    Palhallan D</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60.12</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00">
                <a:tc>
                  <a:txBody>
                    <a:bodyPr/>
                    <a:lstStyle/>
                    <a:p>
                      <a:pPr algn="ctr" defTabSz="914400">
                        <a:defRPr sz="1800"/>
                      </a:pPr>
                      <a:r>
                        <a:rPr b="1" sz="1000">
                          <a:latin typeface="Tahoma"/>
                          <a:ea typeface="Tahoma"/>
                          <a:cs typeface="Tahoma"/>
                          <a:sym typeface="Tahoma"/>
                        </a:rPr>
                        <a:t>36</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Wagoora </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Wagoora B</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60.13</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00">
                <a:tc>
                  <a:txBody>
                    <a:bodyPr/>
                    <a:lstStyle/>
                    <a:p>
                      <a:pPr algn="ctr" defTabSz="914400">
                        <a:defRPr sz="1800"/>
                      </a:pPr>
                      <a:r>
                        <a:rPr b="1" sz="1000">
                          <a:latin typeface="Tahoma"/>
                          <a:ea typeface="Tahoma"/>
                          <a:cs typeface="Tahoma"/>
                          <a:sym typeface="Tahoma"/>
                        </a:rPr>
                        <a:t>37</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Singhpora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Mirchemer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60.17</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00">
                <a:tc>
                  <a:txBody>
                    <a:bodyPr/>
                    <a:lstStyle/>
                    <a:p>
                      <a:pPr algn="ctr" defTabSz="914400">
                        <a:defRPr sz="1800"/>
                      </a:pPr>
                      <a:r>
                        <a:rPr b="1" sz="1000">
                          <a:latin typeface="Tahoma"/>
                          <a:ea typeface="Tahoma"/>
                          <a:cs typeface="Tahoma"/>
                          <a:sym typeface="Tahoma"/>
                        </a:rPr>
                        <a:t>38</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Shopian</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KELLER</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Wathoo</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60.20</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00">
                <a:tc>
                  <a:txBody>
                    <a:bodyPr/>
                    <a:lstStyle/>
                    <a:p>
                      <a:pPr algn="ctr" defTabSz="914400">
                        <a:defRPr sz="1800"/>
                      </a:pPr>
                      <a:r>
                        <a:rPr b="1" sz="1000">
                          <a:latin typeface="Tahoma"/>
                          <a:ea typeface="Tahoma"/>
                          <a:cs typeface="Tahoma"/>
                          <a:sym typeface="Tahoma"/>
                        </a:rPr>
                        <a:t>39</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 Pareneplan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Pyt-20  Shahdara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60.29</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00">
                <a:tc>
                  <a:txBody>
                    <a:bodyPr/>
                    <a:lstStyle/>
                    <a:p>
                      <a:pPr algn="ctr" defTabSz="914400">
                        <a:defRPr sz="1800"/>
                      </a:pPr>
                      <a:r>
                        <a:rPr b="1" sz="1000">
                          <a:latin typeface="Tahoma"/>
                          <a:ea typeface="Tahoma"/>
                          <a:cs typeface="Tahoma"/>
                          <a:sym typeface="Tahoma"/>
                        </a:rPr>
                        <a:t>40</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Shopian</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KELLER</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 Hallan</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60.29</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315830">
                <a:tc>
                  <a:txBody>
                    <a:bodyPr/>
                    <a:lstStyle/>
                    <a:p>
                      <a:pPr algn="ctr" defTabSz="914400">
                        <a:defRPr sz="1800"/>
                      </a:pPr>
                      <a:r>
                        <a:rPr b="1" sz="1000">
                          <a:latin typeface="Tahoma"/>
                          <a:ea typeface="Tahoma"/>
                          <a:cs typeface="Tahoma"/>
                          <a:sym typeface="Tahoma"/>
                        </a:rPr>
                        <a:t>41</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Noorkhah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Pyt-6 Limber-B</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60.43</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315830">
                <a:tc>
                  <a:txBody>
                    <a:bodyPr/>
                    <a:lstStyle/>
                    <a:p>
                      <a:pPr algn="ctr" defTabSz="914400">
                        <a:defRPr sz="1800"/>
                      </a:pPr>
                      <a:r>
                        <a:rPr b="1" sz="1000">
                          <a:latin typeface="Tahoma"/>
                          <a:ea typeface="Tahoma"/>
                          <a:cs typeface="Tahoma"/>
                          <a:sym typeface="Tahoma"/>
                        </a:rPr>
                        <a:t>42</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 Narwah)</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Pyt-9 Kalayban</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60.44</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00">
                <a:tc>
                  <a:txBody>
                    <a:bodyPr/>
                    <a:lstStyle/>
                    <a:p>
                      <a:pPr algn="ctr" defTabSz="914400">
                        <a:defRPr sz="1800"/>
                      </a:pPr>
                      <a:r>
                        <a:rPr b="1" sz="1000">
                          <a:latin typeface="Tahoma"/>
                          <a:ea typeface="Tahoma"/>
                          <a:cs typeface="Tahoma"/>
                          <a:sym typeface="Tahoma"/>
                        </a:rPr>
                        <a:t>43</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Wagoora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Kakothal 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60.46</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00">
                <a:tc>
                  <a:txBody>
                    <a:bodyPr/>
                    <a:lstStyle/>
                    <a:p>
                      <a:pPr algn="ctr" defTabSz="914400">
                        <a:defRPr sz="1800"/>
                      </a:pPr>
                      <a:r>
                        <a:rPr b="1" sz="1000">
                          <a:latin typeface="Tahoma"/>
                          <a:ea typeface="Tahoma"/>
                          <a:cs typeface="Tahoma"/>
                          <a:sym typeface="Tahoma"/>
                        </a:rPr>
                        <a:t>44</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Singhpora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Mirgund B</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60.49</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00">
                <a:tc>
                  <a:txBody>
                    <a:bodyPr/>
                    <a:lstStyle/>
                    <a:p>
                      <a:pPr algn="ctr" defTabSz="914400">
                        <a:defRPr sz="1800"/>
                      </a:pPr>
                      <a:r>
                        <a:rPr b="1" sz="1000">
                          <a:latin typeface="Tahoma"/>
                          <a:ea typeface="Tahoma"/>
                          <a:cs typeface="Tahoma"/>
                          <a:sym typeface="Tahoma"/>
                        </a:rPr>
                        <a:t>45</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Wagoora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Kreeri B</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60.52</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00">
                <a:tc>
                  <a:txBody>
                    <a:bodyPr/>
                    <a:lstStyle/>
                    <a:p>
                      <a:pPr algn="ctr" defTabSz="914400">
                        <a:defRPr sz="1800"/>
                      </a:pPr>
                      <a:r>
                        <a:rPr b="1" sz="1000">
                          <a:latin typeface="Tahoma"/>
                          <a:ea typeface="Tahoma"/>
                          <a:cs typeface="Tahoma"/>
                          <a:sym typeface="Tahoma"/>
                        </a:rPr>
                        <a:t>46</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Singhpora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Chainabal B</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60.58</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00">
                <a:tc>
                  <a:txBody>
                    <a:bodyPr/>
                    <a:lstStyle/>
                    <a:p>
                      <a:pPr algn="ctr" defTabSz="914400">
                        <a:defRPr sz="1800"/>
                      </a:pPr>
                      <a:r>
                        <a:rPr b="1" sz="1000">
                          <a:latin typeface="Tahoma"/>
                          <a:ea typeface="Tahoma"/>
                          <a:cs typeface="Tahoma"/>
                          <a:sym typeface="Tahoma"/>
                        </a:rPr>
                        <a:t>47</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Singhpora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 P Payeen B</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60.61</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00">
                <a:tc>
                  <a:txBody>
                    <a:bodyPr/>
                    <a:lstStyle/>
                    <a:p>
                      <a:pPr algn="ctr" defTabSz="914400">
                        <a:defRPr sz="1800"/>
                      </a:pPr>
                      <a:r>
                        <a:rPr b="1" sz="1000">
                          <a:latin typeface="Tahoma"/>
                          <a:ea typeface="Tahoma"/>
                          <a:cs typeface="Tahoma"/>
                          <a:sym typeface="Tahoma"/>
                        </a:rPr>
                        <a:t>48</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Pattan</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Pyt-23    Palhallan H</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60.61</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00">
                <a:tc>
                  <a:txBody>
                    <a:bodyPr/>
                    <a:lstStyle/>
                    <a:p>
                      <a:pPr algn="ctr" defTabSz="914400">
                        <a:defRPr sz="1800"/>
                      </a:pPr>
                      <a:r>
                        <a:rPr b="1" sz="1000">
                          <a:latin typeface="Tahoma"/>
                          <a:ea typeface="Tahoma"/>
                          <a:cs typeface="Tahoma"/>
                          <a:sym typeface="Tahoma"/>
                        </a:rPr>
                        <a:t>49</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 Sangrama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Manzseer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60.65</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00">
                <a:tc>
                  <a:txBody>
                    <a:bodyPr/>
                    <a:lstStyle/>
                    <a:p>
                      <a:pPr algn="ctr" defTabSz="914400">
                        <a:defRPr sz="1800"/>
                      </a:pPr>
                      <a:r>
                        <a:rPr b="1" sz="1000">
                          <a:latin typeface="Tahoma"/>
                          <a:ea typeface="Tahoma"/>
                          <a:cs typeface="Tahoma"/>
                          <a:sym typeface="Tahoma"/>
                        </a:rPr>
                        <a:t>50</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Baramulla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Singhpora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Hanjiwera Payeen B</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60.66</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bl>
          </a:graphicData>
        </a:graphic>
      </p:graphicFrame>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2" name="Rectangle 1"/>
          <p:cNvSpPr txBox="1"/>
          <p:nvPr/>
        </p:nvSpPr>
        <p:spPr>
          <a:xfrm>
            <a:off x="1874519" y="460693"/>
            <a:ext cx="8442962"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defTabSz="914400">
              <a:defRPr b="1" sz="2000">
                <a:solidFill>
                  <a:srgbClr val="0070C0"/>
                </a:solidFill>
                <a:latin typeface="Tahoma"/>
                <a:ea typeface="Tahoma"/>
                <a:cs typeface="Tahoma"/>
                <a:sym typeface="Tahoma"/>
              </a:defRPr>
            </a:pPr>
            <a:r>
              <a:t>50 Top Performing Panchayats </a:t>
            </a:r>
            <a:endParaRPr>
              <a:latin typeface="Arial"/>
              <a:ea typeface="Arial"/>
              <a:cs typeface="Arial"/>
              <a:sym typeface="Arial"/>
            </a:endParaRPr>
          </a:p>
          <a:p>
            <a:pPr algn="ctr" defTabSz="914400">
              <a:defRPr b="1" sz="2000">
                <a:solidFill>
                  <a:srgbClr val="0070C0"/>
                </a:solidFill>
                <a:latin typeface="Tahoma"/>
                <a:ea typeface="Tahoma"/>
                <a:cs typeface="Tahoma"/>
                <a:sym typeface="Tahoma"/>
              </a:defRPr>
            </a:pPr>
            <a:r>
              <a:t>among 2182 Panchayats of Kashmir Region</a:t>
            </a:r>
          </a:p>
        </p:txBody>
      </p:sp>
      <p:graphicFrame>
        <p:nvGraphicFramePr>
          <p:cNvPr id="663" name="Content Placeholder 3"/>
          <p:cNvGraphicFramePr/>
          <p:nvPr/>
        </p:nvGraphicFramePr>
        <p:xfrm>
          <a:off x="2667000" y="1436688"/>
          <a:ext cx="6858000" cy="423385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86960"/>
                <a:gridCol w="1476800"/>
                <a:gridCol w="1839365"/>
                <a:gridCol w="1633608"/>
                <a:gridCol w="1221267"/>
              </a:tblGrid>
              <a:tr h="164253">
                <a:tc>
                  <a:txBody>
                    <a:bodyPr/>
                    <a:lstStyle/>
                    <a:p>
                      <a:pPr algn="ctr" defTabSz="914400">
                        <a:lnSpc>
                          <a:spcPct val="115000"/>
                        </a:lnSpc>
                        <a:defRPr sz="1800"/>
                      </a:pPr>
                      <a:r>
                        <a:rPr b="1" sz="1000">
                          <a:solidFill>
                            <a:srgbClr val="FFFFFF"/>
                          </a:solidFill>
                          <a:latin typeface="Tahoma"/>
                          <a:ea typeface="Tahoma"/>
                          <a:cs typeface="Tahoma"/>
                          <a:sym typeface="Tahoma"/>
                        </a:rPr>
                        <a:t>S. No</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DISTRICT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BLOCK</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Panchayat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Total Score (100)</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r>
              <a:tr h="162784">
                <a:tc>
                  <a:txBody>
                    <a:bodyPr/>
                    <a:lstStyle/>
                    <a:p>
                      <a:pPr algn="ctr" defTabSz="914400">
                        <a:defRPr b="1">
                          <a:latin typeface="Tahoma"/>
                          <a:ea typeface="Tahoma"/>
                          <a:cs typeface="Tahoma"/>
                          <a:sym typeface="Tahoma"/>
                        </a:defRPr>
                      </a:pPr>
                    </a:p>
                  </a:txBody>
                  <a:tcPr marL="9525" marR="9525" marT="9525" marB="9525" anchor="ctr"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defRPr sz="1800"/>
                      </a:pPr>
                      <a:r>
                        <a:rPr b="1" sz="1000">
                          <a:latin typeface="Tahoma"/>
                          <a:ea typeface="Tahoma"/>
                          <a:cs typeface="Tahoma"/>
                          <a:sym typeface="Tahoma"/>
                        </a:rPr>
                        <a:t>HARWAN </a:t>
                      </a:r>
                    </a:p>
                  </a:txBody>
                  <a:tcPr marL="9525" marR="9525" marT="9525" marB="9525" anchor="b"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l" defTabSz="914400">
                        <a:defRPr sz="1800"/>
                      </a:pPr>
                      <a:r>
                        <a:rPr b="1" sz="1000">
                          <a:latin typeface="Tahoma"/>
                          <a:ea typeface="Tahoma"/>
                          <a:cs typeface="Tahoma"/>
                          <a:sym typeface="Tahoma"/>
                        </a:rPr>
                        <a:t>Syedpora</a:t>
                      </a:r>
                    </a:p>
                  </a:txBody>
                  <a:tcPr marL="9525" marR="9525" marT="9525" marB="9525" anchor="ctr" anchorCtr="0" horzOverflow="overflow">
                    <a:lnL w="12700">
                      <a:miter lim="400000"/>
                    </a:lnL>
                    <a:lnR w="12700">
                      <a:miter lim="400000"/>
                    </a:lnR>
                    <a:lnT w="19050">
                      <a:solidFill>
                        <a:srgbClr val="FFFFFF"/>
                      </a:solidFill>
                    </a:lnT>
                    <a:lnB w="12700">
                      <a:miter lim="400000"/>
                    </a:lnB>
                    <a:solidFill>
                      <a:srgbClr val="FBE4D5"/>
                    </a:solidFill>
                  </a:tcPr>
                </a:tc>
                <a:tc>
                  <a:txBody>
                    <a:bodyPr/>
                    <a:lstStyle/>
                    <a:p>
                      <a:pPr algn="ctr" defTabSz="914400">
                        <a:defRPr sz="1800"/>
                      </a:pPr>
                      <a:r>
                        <a:rPr b="1" sz="1000">
                          <a:latin typeface="Tahoma"/>
                          <a:ea typeface="Tahoma"/>
                          <a:cs typeface="Tahoma"/>
                          <a:sym typeface="Tahoma"/>
                        </a:rPr>
                        <a:t>91.69</a:t>
                      </a:r>
                    </a:p>
                  </a:txBody>
                  <a:tcPr marL="9525" marR="9525" marT="9525" marB="9525" anchor="b" anchorCtr="0" horzOverflow="overflow">
                    <a:lnL w="12700">
                      <a:miter lim="400000"/>
                    </a:lnL>
                    <a:lnR w="12700">
                      <a:miter lim="400000"/>
                    </a:lnR>
                    <a:lnT w="19050">
                      <a:solidFill>
                        <a:srgbClr val="FFFFFF"/>
                      </a:solidFill>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2</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KHONMOH</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Balhama 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89.04</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3</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 </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Nowgam 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88.79</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4</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KHONMOH</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Khonmoh 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88.61</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5</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HARWAN </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Theed 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88.25</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6</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HARWAN </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Dara B</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88.17</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7</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KHONMOH</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Khonmoh B</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88.03</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8</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 </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Lasjan 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87.84</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9</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HARWAN </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Khimber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87.57</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10</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Anantnag</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ANANTNAG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Peth Dialgam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87.57</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11</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Chararishief</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MALPORA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87.46</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12</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 </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Nowgam B</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87.35</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13</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HARWAN </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Dara 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87.29</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14</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Anantnag</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K.PORA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Siligam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87.25</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15</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QAMARWARI</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Panzinara B</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87.04</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16</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Ichgam - A</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86.78</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17</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BUDINA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86.78</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18</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Sukhnag</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Hardupanzu</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86.70</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r>
              <a:tr h="162784">
                <a:tc>
                  <a:txBody>
                    <a:bodyPr/>
                    <a:lstStyle/>
                    <a:p>
                      <a:pPr algn="ctr" defTabSz="914400">
                        <a:defRPr sz="1800"/>
                      </a:pPr>
                      <a:r>
                        <a:rPr b="1" sz="1000">
                          <a:latin typeface="Tahoma"/>
                          <a:ea typeface="Tahoma"/>
                          <a:cs typeface="Tahoma"/>
                          <a:sym typeface="Tahoma"/>
                        </a:rPr>
                        <a:t>19</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 </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Lasjan B</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86.65</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20</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HARWAN </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Gandtal</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86.50</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r>
              <a:tr h="162784">
                <a:tc>
                  <a:txBody>
                    <a:bodyPr/>
                    <a:lstStyle/>
                    <a:p>
                      <a:pPr algn="ctr" defTabSz="914400">
                        <a:defRPr sz="1800"/>
                      </a:pPr>
                      <a:r>
                        <a:rPr b="1" sz="1000">
                          <a:latin typeface="Tahoma"/>
                          <a:ea typeface="Tahoma"/>
                          <a:cs typeface="Tahoma"/>
                          <a:sym typeface="Tahoma"/>
                        </a:rPr>
                        <a:t>21</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Kulgam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Kund</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Waltengoo-A</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86.44</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22</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KHONMOH</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Balhama B</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86.40</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r>
              <a:tr h="162784">
                <a:tc>
                  <a:txBody>
                    <a:bodyPr/>
                    <a:lstStyle/>
                    <a:p>
                      <a:pPr algn="ctr" defTabSz="914400">
                        <a:defRPr sz="1800"/>
                      </a:pPr>
                      <a:r>
                        <a:rPr b="1" sz="1000">
                          <a:latin typeface="Tahoma"/>
                          <a:ea typeface="Tahoma"/>
                          <a:cs typeface="Tahoma"/>
                          <a:sym typeface="Tahoma"/>
                        </a:rPr>
                        <a:t>23</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MAMMAT</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86.34</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84">
                <a:tc>
                  <a:txBody>
                    <a:bodyPr/>
                    <a:lstStyle/>
                    <a:p>
                      <a:pPr algn="ctr" defTabSz="914400">
                        <a:defRPr sz="1800"/>
                      </a:pPr>
                      <a:r>
                        <a:rPr b="1" sz="1000">
                          <a:latin typeface="Tahoma"/>
                          <a:ea typeface="Tahoma"/>
                          <a:cs typeface="Tahoma"/>
                          <a:sym typeface="Tahoma"/>
                        </a:rPr>
                        <a:t>24</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HARWAN </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Theed B</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85.61</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r>
              <a:tr h="162784">
                <a:tc>
                  <a:txBody>
                    <a:bodyPr/>
                    <a:lstStyle/>
                    <a:p>
                      <a:pPr algn="ctr" defTabSz="914400">
                        <a:defRPr sz="1800"/>
                      </a:pPr>
                      <a:r>
                        <a:rPr b="1" sz="1000">
                          <a:latin typeface="Tahoma"/>
                          <a:ea typeface="Tahoma"/>
                          <a:cs typeface="Tahoma"/>
                          <a:sym typeface="Tahoma"/>
                        </a:rPr>
                        <a:t>25</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Kulgam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DH Pora</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D.H.Pora-A</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85.58</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bl>
          </a:graphicData>
        </a:graphic>
      </p:graphicFrame>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5" name="Rectangle 1"/>
          <p:cNvSpPr txBox="1"/>
          <p:nvPr/>
        </p:nvSpPr>
        <p:spPr>
          <a:xfrm>
            <a:off x="1874519" y="460693"/>
            <a:ext cx="8442962" cy="701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defTabSz="914400">
              <a:defRPr b="1" sz="2000">
                <a:solidFill>
                  <a:srgbClr val="0070C0"/>
                </a:solidFill>
                <a:latin typeface="Tahoma"/>
                <a:ea typeface="Tahoma"/>
                <a:cs typeface="Tahoma"/>
                <a:sym typeface="Tahoma"/>
              </a:defRPr>
            </a:pPr>
            <a:r>
              <a:t>50 Top Performing Panchayats </a:t>
            </a:r>
            <a:endParaRPr>
              <a:latin typeface="Arial"/>
              <a:ea typeface="Arial"/>
              <a:cs typeface="Arial"/>
              <a:sym typeface="Arial"/>
            </a:endParaRPr>
          </a:p>
          <a:p>
            <a:pPr algn="ctr" defTabSz="914400">
              <a:defRPr b="1" sz="2000">
                <a:solidFill>
                  <a:srgbClr val="0070C0"/>
                </a:solidFill>
                <a:latin typeface="Tahoma"/>
                <a:ea typeface="Tahoma"/>
                <a:cs typeface="Tahoma"/>
                <a:sym typeface="Tahoma"/>
              </a:defRPr>
            </a:pPr>
            <a:r>
              <a:t>among 2182 Panchayats of Kashmir Region</a:t>
            </a:r>
          </a:p>
        </p:txBody>
      </p:sp>
      <p:graphicFrame>
        <p:nvGraphicFramePr>
          <p:cNvPr id="666" name="Content Placeholder 3"/>
          <p:cNvGraphicFramePr/>
          <p:nvPr/>
        </p:nvGraphicFramePr>
        <p:xfrm>
          <a:off x="2667000" y="1436687"/>
          <a:ext cx="6858000" cy="438625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86960"/>
                <a:gridCol w="1476800"/>
                <a:gridCol w="1839365"/>
                <a:gridCol w="1633608"/>
                <a:gridCol w="1221267"/>
              </a:tblGrid>
              <a:tr h="164223">
                <a:tc>
                  <a:txBody>
                    <a:bodyPr/>
                    <a:lstStyle/>
                    <a:p>
                      <a:pPr algn="ctr" defTabSz="914400">
                        <a:lnSpc>
                          <a:spcPct val="115000"/>
                        </a:lnSpc>
                        <a:defRPr sz="1800"/>
                      </a:pPr>
                      <a:r>
                        <a:rPr b="1" sz="1000">
                          <a:solidFill>
                            <a:srgbClr val="FFFFFF"/>
                          </a:solidFill>
                          <a:latin typeface="Tahoma"/>
                          <a:ea typeface="Tahoma"/>
                          <a:cs typeface="Tahoma"/>
                          <a:sym typeface="Tahoma"/>
                        </a:rPr>
                        <a:t>S. No</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DISTRICT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BLOCK</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Panchayat</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c>
                  <a:txBody>
                    <a:bodyPr/>
                    <a:lstStyle/>
                    <a:p>
                      <a:pPr algn="ctr" defTabSz="914400">
                        <a:lnSpc>
                          <a:spcPct val="115000"/>
                        </a:lnSpc>
                        <a:defRPr sz="1800"/>
                      </a:pPr>
                      <a:r>
                        <a:rPr b="1" sz="1000">
                          <a:solidFill>
                            <a:srgbClr val="FFFFFF"/>
                          </a:solidFill>
                          <a:latin typeface="Tahoma"/>
                          <a:ea typeface="Tahoma"/>
                          <a:cs typeface="Tahoma"/>
                          <a:sym typeface="Tahoma"/>
                        </a:rPr>
                        <a:t>Total Score (100)</a:t>
                      </a:r>
                    </a:p>
                  </a:txBody>
                  <a:tcPr marL="0" marR="0" marT="0" marB="0" anchor="t" anchorCtr="0" horzOverflow="overflow">
                    <a:lnL w="12700">
                      <a:miter lim="400000"/>
                    </a:lnL>
                    <a:lnR w="12700">
                      <a:miter lim="400000"/>
                    </a:lnR>
                    <a:lnT w="19050">
                      <a:solidFill>
                        <a:srgbClr val="FFFFFF"/>
                      </a:solidFill>
                    </a:lnT>
                    <a:lnB w="19050">
                      <a:solidFill>
                        <a:srgbClr val="FFFFFF"/>
                      </a:solidFill>
                    </a:lnB>
                    <a:solidFill>
                      <a:srgbClr val="C45911"/>
                    </a:solidFill>
                  </a:tcPr>
                </a:tc>
              </a:tr>
              <a:tr h="162754">
                <a:tc>
                  <a:txBody>
                    <a:bodyPr/>
                    <a:lstStyle/>
                    <a:p>
                      <a:pPr algn="ctr" defTabSz="914400">
                        <a:defRPr sz="1800"/>
                      </a:pPr>
                      <a:r>
                        <a:rPr b="1" sz="1000">
                          <a:latin typeface="Tahoma"/>
                          <a:ea typeface="Tahoma"/>
                          <a:cs typeface="Tahoma"/>
                          <a:sym typeface="Tahoma"/>
                        </a:rPr>
                        <a:t>26</a:t>
                      </a:r>
                    </a:p>
                  </a:txBody>
                  <a:tcPr marL="9525" marR="9525" marT="9525" marB="9525" anchor="ctr"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l" defTabSz="914400">
                        <a:defRPr sz="1800"/>
                      </a:pPr>
                      <a:r>
                        <a:rPr b="1" sz="1000">
                          <a:latin typeface="Tahoma"/>
                          <a:ea typeface="Tahoma"/>
                          <a:cs typeface="Tahoma"/>
                          <a:sym typeface="Tahoma"/>
                        </a:rPr>
                        <a:t>Ichgam C</a:t>
                      </a:r>
                    </a:p>
                  </a:txBody>
                  <a:tcPr marL="9525" marR="9525" marT="9525" marB="9525" anchor="b" anchorCtr="0" horzOverflow="overflow">
                    <a:lnL w="12700">
                      <a:miter lim="400000"/>
                    </a:lnL>
                    <a:lnR w="12700">
                      <a:miter lim="400000"/>
                    </a:lnR>
                    <a:lnT w="19050">
                      <a:solidFill>
                        <a:srgbClr val="FFFFFF"/>
                      </a:solidFill>
                    </a:lnT>
                    <a:lnB w="12700">
                      <a:miter lim="400000"/>
                    </a:lnB>
                    <a:solidFill>
                      <a:srgbClr val="FDF2EA"/>
                    </a:solidFill>
                  </a:tcPr>
                </a:tc>
                <a:tc>
                  <a:txBody>
                    <a:bodyPr/>
                    <a:lstStyle/>
                    <a:p>
                      <a:pPr algn="ctr" defTabSz="914400">
                        <a:defRPr sz="1800"/>
                      </a:pPr>
                      <a:r>
                        <a:rPr b="1" sz="1000">
                          <a:latin typeface="Tahoma"/>
                          <a:ea typeface="Tahoma"/>
                          <a:cs typeface="Tahoma"/>
                          <a:sym typeface="Tahoma"/>
                        </a:rPr>
                        <a:t>85.57</a:t>
                      </a:r>
                    </a:p>
                  </a:txBody>
                  <a:tcPr marL="9525" marR="9525" marT="9525" marB="9525" anchor="b" anchorCtr="0" horzOverflow="overflow">
                    <a:lnL w="12700">
                      <a:miter lim="400000"/>
                    </a:lnL>
                    <a:lnR w="12700">
                      <a:miter lim="400000"/>
                    </a:lnR>
                    <a:lnT w="19050">
                      <a:solidFill>
                        <a:srgbClr val="FFFFFF"/>
                      </a:solidFill>
                    </a:lnT>
                    <a:lnB w="12700">
                      <a:miter lim="400000"/>
                    </a:lnB>
                    <a:solidFill>
                      <a:srgbClr val="FDF2EA"/>
                    </a:solidFill>
                  </a:tcPr>
                </a:tc>
              </a:tr>
              <a:tr h="162754">
                <a:tc>
                  <a:txBody>
                    <a:bodyPr/>
                    <a:lstStyle/>
                    <a:p>
                      <a:pPr algn="ctr" defTabSz="914400">
                        <a:defRPr sz="1800"/>
                      </a:pPr>
                      <a:r>
                        <a:rPr b="1" sz="1000">
                          <a:latin typeface="Tahoma"/>
                          <a:ea typeface="Tahoma"/>
                          <a:cs typeface="Tahoma"/>
                          <a:sym typeface="Tahoma"/>
                        </a:rPr>
                        <a:t>27</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S.K. Pora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Peth Kanihama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85.54</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54">
                <a:tc>
                  <a:txBody>
                    <a:bodyPr/>
                    <a:lstStyle/>
                    <a:p>
                      <a:pPr algn="ctr" defTabSz="914400">
                        <a:defRPr sz="1800"/>
                      </a:pPr>
                      <a:r>
                        <a:rPr b="1" sz="1000">
                          <a:latin typeface="Tahoma"/>
                          <a:ea typeface="Tahoma"/>
                          <a:cs typeface="Tahoma"/>
                          <a:sym typeface="Tahoma"/>
                        </a:rPr>
                        <a:t>28</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Anantnag</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BIJBEHARA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Marahama 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85.53</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54">
                <a:tc>
                  <a:txBody>
                    <a:bodyPr/>
                    <a:lstStyle/>
                    <a:p>
                      <a:pPr algn="ctr" defTabSz="914400">
                        <a:defRPr sz="1800"/>
                      </a:pPr>
                      <a:r>
                        <a:rPr b="1" sz="1000">
                          <a:latin typeface="Tahoma"/>
                          <a:ea typeface="Tahoma"/>
                          <a:cs typeface="Tahoma"/>
                          <a:sym typeface="Tahoma"/>
                        </a:rPr>
                        <a:t>29</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Anantnag</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D.PORA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Hatigam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85.50</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54">
                <a:tc>
                  <a:txBody>
                    <a:bodyPr/>
                    <a:lstStyle/>
                    <a:p>
                      <a:pPr algn="ctr" defTabSz="914400">
                        <a:defRPr sz="1800"/>
                      </a:pPr>
                      <a:r>
                        <a:rPr b="1" sz="1000">
                          <a:latin typeface="Tahoma"/>
                          <a:ea typeface="Tahoma"/>
                          <a:cs typeface="Tahoma"/>
                          <a:sym typeface="Tahoma"/>
                        </a:rPr>
                        <a:t>30</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Anantnag</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BIJBEHARA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Addar</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85.46</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54">
                <a:tc>
                  <a:txBody>
                    <a:bodyPr/>
                    <a:lstStyle/>
                    <a:p>
                      <a:pPr algn="ctr" defTabSz="914400">
                        <a:defRPr sz="1800"/>
                      </a:pPr>
                      <a:r>
                        <a:rPr b="1" sz="1000">
                          <a:latin typeface="Tahoma"/>
                          <a:ea typeface="Tahoma"/>
                          <a:cs typeface="Tahoma"/>
                          <a:sym typeface="Tahoma"/>
                        </a:rPr>
                        <a:t>31</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Kulgam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Qaimoh</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Bogund</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85.44</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54">
                <a:tc>
                  <a:txBody>
                    <a:bodyPr/>
                    <a:lstStyle/>
                    <a:p>
                      <a:pPr algn="ctr" defTabSz="914400">
                        <a:defRPr sz="1800"/>
                      </a:pPr>
                      <a:r>
                        <a:rPr b="1" sz="1000">
                          <a:latin typeface="Tahoma"/>
                          <a:ea typeface="Tahoma"/>
                          <a:cs typeface="Tahoma"/>
                          <a:sym typeface="Tahoma"/>
                        </a:rPr>
                        <a:t>32</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Anantnag</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BIJBEHARA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Marahama B</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85.15</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54">
                <a:tc>
                  <a:txBody>
                    <a:bodyPr/>
                    <a:lstStyle/>
                    <a:p>
                      <a:pPr algn="ctr" defTabSz="914400">
                        <a:defRPr sz="1800"/>
                      </a:pPr>
                      <a:r>
                        <a:rPr b="1" sz="1000">
                          <a:latin typeface="Tahoma"/>
                          <a:ea typeface="Tahoma"/>
                          <a:cs typeface="Tahoma"/>
                          <a:sym typeface="Tahoma"/>
                        </a:rPr>
                        <a:t>33</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Kulgam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Frisal</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Kujjar</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85.10</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54">
                <a:tc>
                  <a:txBody>
                    <a:bodyPr/>
                    <a:lstStyle/>
                    <a:p>
                      <a:pPr algn="ctr" defTabSz="914400">
                        <a:defRPr sz="1800"/>
                      </a:pPr>
                      <a:r>
                        <a:rPr b="1" sz="1000">
                          <a:latin typeface="Tahoma"/>
                          <a:ea typeface="Tahoma"/>
                          <a:cs typeface="Tahoma"/>
                          <a:sym typeface="Tahoma"/>
                        </a:rPr>
                        <a:t>34</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Sukhnag</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Hanjiguroo</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85.08</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r>
              <a:tr h="162754">
                <a:tc>
                  <a:txBody>
                    <a:bodyPr/>
                    <a:lstStyle/>
                    <a:p>
                      <a:pPr algn="ctr" defTabSz="914400">
                        <a:defRPr sz="1800"/>
                      </a:pPr>
                      <a:r>
                        <a:rPr b="1" sz="1000">
                          <a:latin typeface="Tahoma"/>
                          <a:ea typeface="Tahoma"/>
                          <a:cs typeface="Tahoma"/>
                          <a:sym typeface="Tahoma"/>
                        </a:rPr>
                        <a:t>35</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WaterHail</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Waterhail</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85.06</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54">
                <a:tc>
                  <a:txBody>
                    <a:bodyPr/>
                    <a:lstStyle/>
                    <a:p>
                      <a:pPr algn="ctr" defTabSz="914400">
                        <a:defRPr sz="1800"/>
                      </a:pPr>
                      <a:r>
                        <a:rPr b="1" sz="1000">
                          <a:latin typeface="Tahoma"/>
                          <a:ea typeface="Tahoma"/>
                          <a:cs typeface="Tahoma"/>
                          <a:sym typeface="Tahoma"/>
                        </a:rPr>
                        <a:t>36</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N.S.PORE 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85.02</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r>
              <a:tr h="162754">
                <a:tc>
                  <a:txBody>
                    <a:bodyPr/>
                    <a:lstStyle/>
                    <a:p>
                      <a:pPr algn="ctr" defTabSz="914400">
                        <a:defRPr sz="1800"/>
                      </a:pPr>
                      <a:r>
                        <a:rPr b="1" sz="1000">
                          <a:latin typeface="Tahoma"/>
                          <a:ea typeface="Tahoma"/>
                          <a:cs typeface="Tahoma"/>
                          <a:sym typeface="Tahoma"/>
                        </a:rPr>
                        <a:t>37</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Anantnag</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K.PORA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HarduAkad</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85.00</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315935">
                <a:tc>
                  <a:txBody>
                    <a:bodyPr/>
                    <a:lstStyle/>
                    <a:p>
                      <a:pPr algn="ctr" defTabSz="914400">
                        <a:defRPr sz="1800"/>
                      </a:pPr>
                      <a:r>
                        <a:rPr b="1" sz="1000">
                          <a:latin typeface="Tahoma"/>
                          <a:ea typeface="Tahoma"/>
                          <a:cs typeface="Tahoma"/>
                          <a:sym typeface="Tahoma"/>
                        </a:rPr>
                        <a:t>38</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Narbal</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Gundi Kanihama  (Kanihama)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84.99</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r>
              <a:tr h="162754">
                <a:tc>
                  <a:txBody>
                    <a:bodyPr/>
                    <a:lstStyle/>
                    <a:p>
                      <a:pPr algn="ctr" defTabSz="914400">
                        <a:defRPr sz="1800"/>
                      </a:pPr>
                      <a:r>
                        <a:rPr b="1" sz="1000">
                          <a:latin typeface="Tahoma"/>
                          <a:ea typeface="Tahoma"/>
                          <a:cs typeface="Tahoma"/>
                          <a:sym typeface="Tahoma"/>
                        </a:rPr>
                        <a:t>39</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Ichgam - B</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84.96</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54">
                <a:tc>
                  <a:txBody>
                    <a:bodyPr/>
                    <a:lstStyle/>
                    <a:p>
                      <a:pPr algn="ctr" defTabSz="914400">
                        <a:defRPr sz="1800"/>
                      </a:pPr>
                      <a:r>
                        <a:rPr b="1" sz="1000">
                          <a:latin typeface="Tahoma"/>
                          <a:ea typeface="Tahoma"/>
                          <a:cs typeface="Tahoma"/>
                          <a:sym typeface="Tahoma"/>
                        </a:rPr>
                        <a:t>40</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Kulgam</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Qaimoh</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Qaimoh</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84.60</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r>
              <a:tr h="162754">
                <a:tc>
                  <a:txBody>
                    <a:bodyPr/>
                    <a:lstStyle/>
                    <a:p>
                      <a:pPr algn="ctr" defTabSz="914400">
                        <a:defRPr sz="1800"/>
                      </a:pPr>
                      <a:r>
                        <a:rPr b="1" sz="1000">
                          <a:latin typeface="Tahoma"/>
                          <a:ea typeface="Tahoma"/>
                          <a:cs typeface="Tahoma"/>
                          <a:sym typeface="Tahoma"/>
                        </a:rPr>
                        <a:t>41</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Anantnag</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BIJBEHARA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Jablipora 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84.57</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54">
                <a:tc>
                  <a:txBody>
                    <a:bodyPr/>
                    <a:lstStyle/>
                    <a:p>
                      <a:pPr algn="ctr" defTabSz="914400">
                        <a:defRPr sz="1800"/>
                      </a:pPr>
                      <a:r>
                        <a:rPr b="1" sz="1000">
                          <a:latin typeface="Tahoma"/>
                          <a:ea typeface="Tahoma"/>
                          <a:cs typeface="Tahoma"/>
                          <a:sym typeface="Tahoma"/>
                        </a:rPr>
                        <a:t>42</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Budgam</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WaterHail</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G.A Naik</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84.57</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r>
              <a:tr h="162754">
                <a:tc>
                  <a:txBody>
                    <a:bodyPr/>
                    <a:lstStyle/>
                    <a:p>
                      <a:pPr algn="ctr" defTabSz="914400">
                        <a:defRPr sz="1800"/>
                      </a:pPr>
                      <a:r>
                        <a:rPr b="1" sz="1000">
                          <a:latin typeface="Tahoma"/>
                          <a:ea typeface="Tahoma"/>
                          <a:cs typeface="Tahoma"/>
                          <a:sym typeface="Tahoma"/>
                        </a:rPr>
                        <a:t>43</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HARWAN </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Faqir Gujree 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84.45</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54">
                <a:tc>
                  <a:txBody>
                    <a:bodyPr/>
                    <a:lstStyle/>
                    <a:p>
                      <a:pPr algn="ctr" defTabSz="914400">
                        <a:defRPr sz="1800"/>
                      </a:pPr>
                      <a:r>
                        <a:rPr b="1" sz="1000">
                          <a:latin typeface="Tahoma"/>
                          <a:ea typeface="Tahoma"/>
                          <a:cs typeface="Tahoma"/>
                          <a:sym typeface="Tahoma"/>
                        </a:rPr>
                        <a:t>44</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Anantnag</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K.PORA </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Nanil herpora </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84.42</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r>
              <a:tr h="162754">
                <a:tc>
                  <a:txBody>
                    <a:bodyPr/>
                    <a:lstStyle/>
                    <a:p>
                      <a:pPr algn="ctr" defTabSz="914400">
                        <a:defRPr sz="1800"/>
                      </a:pPr>
                      <a:r>
                        <a:rPr b="1" sz="1000">
                          <a:latin typeface="Tahoma"/>
                          <a:ea typeface="Tahoma"/>
                          <a:cs typeface="Tahoma"/>
                          <a:sym typeface="Tahoma"/>
                        </a:rPr>
                        <a:t>45</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Anantnag</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ANANTNAG </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K.Phari</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84.40</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54">
                <a:tc>
                  <a:txBody>
                    <a:bodyPr/>
                    <a:lstStyle/>
                    <a:p>
                      <a:pPr algn="ctr" defTabSz="914400">
                        <a:defRPr sz="1800"/>
                      </a:pPr>
                      <a:r>
                        <a:rPr b="1" sz="1000">
                          <a:latin typeface="Tahoma"/>
                          <a:ea typeface="Tahoma"/>
                          <a:cs typeface="Tahoma"/>
                          <a:sym typeface="Tahoma"/>
                        </a:rPr>
                        <a:t>46</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Kulgam</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Pahloo</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Arrigutnoo</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84.36</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r>
              <a:tr h="162754">
                <a:tc>
                  <a:txBody>
                    <a:bodyPr/>
                    <a:lstStyle/>
                    <a:p>
                      <a:pPr algn="ctr" defTabSz="914400">
                        <a:defRPr sz="1800"/>
                      </a:pPr>
                      <a:r>
                        <a:rPr b="1" sz="1000">
                          <a:latin typeface="Tahoma"/>
                          <a:ea typeface="Tahoma"/>
                          <a:cs typeface="Tahoma"/>
                          <a:sym typeface="Tahoma"/>
                        </a:rPr>
                        <a:t>47</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Kulgam</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Devsar</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Kilam A</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84.35</a:t>
                      </a:r>
                    </a:p>
                  </a:txBody>
                  <a:tcPr marL="9525" marR="9525" marT="9525" marB="9525" anchor="b" anchorCtr="0" horzOverflow="overflow">
                    <a:lnL w="12700">
                      <a:miter lim="400000"/>
                    </a:lnL>
                    <a:lnR w="12700">
                      <a:miter lim="400000"/>
                    </a:lnR>
                    <a:lnT w="12700">
                      <a:miter lim="400000"/>
                    </a:lnT>
                    <a:lnB w="12700">
                      <a:miter lim="400000"/>
                    </a:lnB>
                    <a:solidFill>
                      <a:srgbClr val="FBE4D5"/>
                    </a:solidFill>
                  </a:tcPr>
                </a:tc>
              </a:tr>
              <a:tr h="162754">
                <a:tc>
                  <a:txBody>
                    <a:bodyPr/>
                    <a:lstStyle/>
                    <a:p>
                      <a:pPr algn="ctr" defTabSz="914400">
                        <a:defRPr sz="1800"/>
                      </a:pPr>
                      <a:r>
                        <a:rPr b="1" sz="1000">
                          <a:latin typeface="Tahoma"/>
                          <a:ea typeface="Tahoma"/>
                          <a:cs typeface="Tahoma"/>
                          <a:sym typeface="Tahoma"/>
                        </a:rPr>
                        <a:t>48</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Kulgam</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Behibagh</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Behibagh</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84.34</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r>
              <a:tr h="162754">
                <a:tc>
                  <a:txBody>
                    <a:bodyPr/>
                    <a:lstStyle/>
                    <a:p>
                      <a:pPr algn="ctr" defTabSz="914400">
                        <a:defRPr sz="1800"/>
                      </a:pPr>
                      <a:r>
                        <a:rPr b="1" sz="1000">
                          <a:latin typeface="Tahoma"/>
                          <a:ea typeface="Tahoma"/>
                          <a:cs typeface="Tahoma"/>
                          <a:sym typeface="Tahoma"/>
                        </a:rPr>
                        <a:t>49</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Anantnag</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BIJBEHARA</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l" defTabSz="914400">
                        <a:defRPr sz="1800"/>
                      </a:pPr>
                      <a:r>
                        <a:rPr b="1" sz="1000">
                          <a:latin typeface="Tahoma"/>
                          <a:ea typeface="Tahoma"/>
                          <a:cs typeface="Tahoma"/>
                          <a:sym typeface="Tahoma"/>
                        </a:rPr>
                        <a:t>Veeri</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c>
                  <a:txBody>
                    <a:bodyPr/>
                    <a:lstStyle/>
                    <a:p>
                      <a:pPr algn="ctr" defTabSz="914400">
                        <a:defRPr sz="1800"/>
                      </a:pPr>
                      <a:r>
                        <a:rPr b="1" sz="1000">
                          <a:latin typeface="Tahoma"/>
                          <a:ea typeface="Tahoma"/>
                          <a:cs typeface="Tahoma"/>
                          <a:sym typeface="Tahoma"/>
                        </a:rPr>
                        <a:t>84.31</a:t>
                      </a:r>
                    </a:p>
                  </a:txBody>
                  <a:tcPr marL="9525" marR="9525" marT="9525" marB="9525" anchor="ctr" anchorCtr="0" horzOverflow="overflow">
                    <a:lnL w="12700">
                      <a:miter lim="400000"/>
                    </a:lnL>
                    <a:lnR w="12700">
                      <a:miter lim="400000"/>
                    </a:lnR>
                    <a:lnT w="12700">
                      <a:miter lim="400000"/>
                    </a:lnT>
                    <a:lnB w="12700">
                      <a:miter lim="400000"/>
                    </a:lnB>
                    <a:solidFill>
                      <a:srgbClr val="FBE4D5"/>
                    </a:solidFill>
                  </a:tcPr>
                </a:tc>
              </a:tr>
              <a:tr h="162754">
                <a:tc>
                  <a:txBody>
                    <a:bodyPr/>
                    <a:lstStyle/>
                    <a:p>
                      <a:pPr algn="ctr" defTabSz="914400">
                        <a:defRPr sz="1800"/>
                      </a:pPr>
                      <a:r>
                        <a:rPr b="1" sz="1000">
                          <a:latin typeface="Tahoma"/>
                          <a:ea typeface="Tahoma"/>
                          <a:cs typeface="Tahoma"/>
                          <a:sym typeface="Tahoma"/>
                        </a:rPr>
                        <a:t>50</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Srinagar</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QAMARWARI</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c>
                  <a:txBody>
                    <a:bodyPr/>
                    <a:lstStyle/>
                    <a:p>
                      <a:pPr algn="l" defTabSz="914400">
                        <a:defRPr sz="1800"/>
                      </a:pPr>
                      <a:r>
                        <a:rPr b="1" sz="1000">
                          <a:latin typeface="Tahoma"/>
                          <a:ea typeface="Tahoma"/>
                          <a:cs typeface="Tahoma"/>
                          <a:sym typeface="Tahoma"/>
                        </a:rPr>
                        <a:t>Panzinara A</a:t>
                      </a:r>
                    </a:p>
                  </a:txBody>
                  <a:tcPr marL="9525" marR="9525" marT="9525" marB="9525" anchor="ctr" anchorCtr="0" horzOverflow="overflow">
                    <a:lnL w="12700">
                      <a:miter lim="400000"/>
                    </a:lnL>
                    <a:lnR w="12700">
                      <a:miter lim="400000"/>
                    </a:lnR>
                    <a:lnT w="12700">
                      <a:miter lim="400000"/>
                    </a:lnT>
                    <a:lnB w="12700">
                      <a:miter lim="400000"/>
                    </a:lnB>
                    <a:solidFill>
                      <a:srgbClr val="FDF2EA"/>
                    </a:solidFill>
                  </a:tcPr>
                </a:tc>
                <a:tc>
                  <a:txBody>
                    <a:bodyPr/>
                    <a:lstStyle/>
                    <a:p>
                      <a:pPr algn="ctr" defTabSz="914400">
                        <a:defRPr sz="1800"/>
                      </a:pPr>
                      <a:r>
                        <a:rPr b="1" sz="1000">
                          <a:latin typeface="Tahoma"/>
                          <a:ea typeface="Tahoma"/>
                          <a:cs typeface="Tahoma"/>
                          <a:sym typeface="Tahoma"/>
                        </a:rPr>
                        <a:t>84.31</a:t>
                      </a:r>
                    </a:p>
                  </a:txBody>
                  <a:tcPr marL="9525" marR="9525" marT="9525" marB="9525" anchor="b" anchorCtr="0" horzOverflow="overflow">
                    <a:lnL w="12700">
                      <a:miter lim="400000"/>
                    </a:lnL>
                    <a:lnR w="12700">
                      <a:miter lim="400000"/>
                    </a:lnR>
                    <a:lnT w="12700">
                      <a:miter lim="400000"/>
                    </a:lnT>
                    <a:lnB w="12700">
                      <a:miter lim="400000"/>
                    </a:lnB>
                    <a:solidFill>
                      <a:srgbClr val="FDF2EA"/>
                    </a:solidFill>
                  </a:tcPr>
                </a:tc>
              </a:tr>
            </a:tbl>
          </a:graphicData>
        </a:graphic>
      </p:graphicFrame>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668" name="Content Placeholder 3"/>
          <p:cNvGraphicFramePr/>
          <p:nvPr/>
        </p:nvGraphicFramePr>
        <p:xfrm>
          <a:off x="2933700" y="1238250"/>
          <a:ext cx="6324601" cy="481965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68978"/>
                <a:gridCol w="1021348"/>
                <a:gridCol w="1553078"/>
                <a:gridCol w="2165721"/>
                <a:gridCol w="1115474"/>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DISTRICT KATHUA</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Duggain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Banjal Bhatwal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56.88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Lohai Malhar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Nelhew</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57.35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Bani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Kardoh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58.40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Dhar Mahanpur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Godal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58.55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Duggan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Surjan Chack</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58.67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Duggan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Banjal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58.90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Bani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Roulka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58.93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Billawar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Huttar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59.58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Dhar Mahanpur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Nagali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59.94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Duggain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Dhanu Parole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60.22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sz="1200">
                          <a:solidFill>
                            <a:srgbClr val="FFFFFF"/>
                          </a:solidFill>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ED7D31"/>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Logate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87.86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Changran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86.71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Kharote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86.54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Janglote East</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86.50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Mehtabpur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86.39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Rakh Lacchipur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85.42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Govindsar 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85.27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Kathera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85.10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Chack Sardar Desa Singh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84.90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Kathua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Govindsar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84.55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
        <p:nvSpPr>
          <p:cNvPr id="669"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 DISTRICT-WISE</a:t>
            </a:r>
          </a:p>
        </p:txBody>
      </p:sp>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1"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 DISTRICT-WISE</a:t>
            </a:r>
          </a:p>
        </p:txBody>
      </p:sp>
      <p:graphicFrame>
        <p:nvGraphicFramePr>
          <p:cNvPr id="672" name="Content Placeholder 5"/>
          <p:cNvGraphicFramePr/>
          <p:nvPr/>
        </p:nvGraphicFramePr>
        <p:xfrm>
          <a:off x="2974975" y="1247775"/>
          <a:ext cx="6242050" cy="501175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62857"/>
                <a:gridCol w="1008018"/>
                <a:gridCol w="1532806"/>
                <a:gridCol w="2137454"/>
                <a:gridCol w="1100915"/>
              </a:tblGrid>
              <a:tr h="191268">
                <a:tc gridSpan="5">
                  <a:txBody>
                    <a:bodyPr/>
                    <a:lstStyle/>
                    <a:p>
                      <a:pPr algn="ctr" defTabSz="914400">
                        <a:lnSpc>
                          <a:spcPct val="115000"/>
                        </a:lnSpc>
                        <a:defRPr sz="1800"/>
                      </a:pPr>
                      <a:r>
                        <a:rPr b="1" sz="1200">
                          <a:solidFill>
                            <a:srgbClr val="FFFFFF"/>
                          </a:solidFill>
                          <a:latin typeface="Tahoma"/>
                          <a:ea typeface="Tahoma"/>
                          <a:cs typeface="Tahoma"/>
                          <a:sym typeface="Tahoma"/>
                        </a:rPr>
                        <a:t>DISTRICT KISHTWAR</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612583">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268">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268">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WARWAN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Pyt-7(Sukhnaie)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53.78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268">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BOUNJWAH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Pyt-5 [MOORI]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55.28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268">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DACHHAN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Pyt-1 (Chichha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57.96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268">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MARWAH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Pyt-10(Ranie-B)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58.16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268">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WARWAN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Pyt-5(Margi)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59.65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268">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WARWAN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Pyt-6(Mulwarwan)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59.82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268">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WARWAN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Pyt-2(Basmina)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61.27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268">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WARWAN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Pyt-3(Choidraman)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61.27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268">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DRABSHALLA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Pyt-18 (Shandri)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62.12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268">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BOUNJWAH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Pyt-8 (PATANAZI 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62.50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268">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268">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Pyt-4 (Lachdayaram-A)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81.85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268">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Pyt-6 (Lachkhazana)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79.46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268">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Pyt-1  (BT-I)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79.11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268">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Pyt-10  (Pochhal-A2)</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78.38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268">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Pyt-3 (Hidyal)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78.32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268">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Pyt-5 (Lachdayaram-B)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78.21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268">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Pyt-7         (Matta-A)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77.96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268">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NAGSENI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Pyt-9(Galhar)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77.86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268">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THAKRIE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Pyt-5(Keshwan-A)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77.82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268">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KISHTWAR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Pyt-11  (Pochhal-B1)</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77.72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4"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 DISTRICT-WISE</a:t>
            </a:r>
          </a:p>
        </p:txBody>
      </p:sp>
      <p:graphicFrame>
        <p:nvGraphicFramePr>
          <p:cNvPr id="675" name="Table 3"/>
          <p:cNvGraphicFramePr/>
          <p:nvPr/>
        </p:nvGraphicFramePr>
        <p:xfrm>
          <a:off x="2819400" y="1238250"/>
          <a:ext cx="6553202" cy="481965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85929"/>
                <a:gridCol w="1058265"/>
                <a:gridCol w="1609213"/>
                <a:gridCol w="2244001"/>
                <a:gridCol w="1155793"/>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DISTRICT POONCH</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Balakote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Jarranwali Gali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57.38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Mankote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Magyad keni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57.55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BUFLIAZ</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LOWER MURRAH KLALI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58.07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Mendhar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Kalaban Faizabad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58.86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Mendhar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Kalaban Takya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59.12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Mendhar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CHAK BANOLA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59.44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BUFLIAZ</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DOGRAN UPPER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60.17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Mendhar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GOI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61.00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BUFLIAZ</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POSHANA-A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61.06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Mendhar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GOHLAD MALIKPUR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61.13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MANDI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Azamabad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78.18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LASSANA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Malahan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78.04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Ajote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77.49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Surankote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HARI LOWER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76.86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Loran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Loran Lower 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76.80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Surankote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SANGLA LOWER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76.49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Surankote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SANAI LOWER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76.40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Surankote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POTHA UPPER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76.36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BUFLIAZ</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BUFFLIAZ 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76.09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Poonch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NSSB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Nangali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75.96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7"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 DISTRICT-WISE</a:t>
            </a:r>
          </a:p>
        </p:txBody>
      </p:sp>
      <p:graphicFrame>
        <p:nvGraphicFramePr>
          <p:cNvPr id="678" name="Table 3"/>
          <p:cNvGraphicFramePr/>
          <p:nvPr/>
        </p:nvGraphicFramePr>
        <p:xfrm>
          <a:off x="2743200" y="1238250"/>
          <a:ext cx="7010400" cy="48196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19831"/>
                <a:gridCol w="1132097"/>
                <a:gridCol w="1721484"/>
                <a:gridCol w="2400559"/>
                <a:gridCol w="1236429"/>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DISTRICT RAJOURI</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Khawas</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BADHAL-A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52.58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Budhal Old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DRAJ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54.09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Khawas</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BEHLA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69.26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CHAWA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69.75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Khawas</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BEHINUMBLE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70.92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Budhal Old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DHAR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71.04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Khawas</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BADHAL 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71.22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Dhanghri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KALALKASS 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71.31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Khawas</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GADYOK-DALHERI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71.32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Budhal Old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LARKOTI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71.33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Seri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DABBAR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79.98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Lamberi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DANDESAR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79.94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Panjgrain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THANDI KASSI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79.92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Sunderbani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TALLA TANDA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79.89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Seri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MANGAL DEVI-A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79.88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Nowshera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RAJAL-A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79.88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Planghar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DODASAN BALA LOWER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79.86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Siot</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BALSHAMA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79.85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Planghar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KHABLAN 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79.85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RAJOURI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Nowshera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BHAJNOWA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79.82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0" name="Title 1"/>
          <p:cNvSpPr txBox="1"/>
          <p:nvPr>
            <p:ph type="title"/>
          </p:nvPr>
        </p:nvSpPr>
        <p:spPr>
          <a:xfrm>
            <a:off x="1981200" y="228600"/>
            <a:ext cx="8229600" cy="533400"/>
          </a:xfrm>
          <a:prstGeom prst="rect">
            <a:avLst/>
          </a:prstGeom>
        </p:spPr>
        <p:txBody>
          <a:bodyPr/>
          <a:lstStyle/>
          <a:p>
            <a:pPr defTabSz="365760">
              <a:defRPr b="1" sz="760">
                <a:effectLst/>
              </a:defRPr>
            </a:pPr>
            <a:br/>
            <a:br/>
            <a:br/>
            <a:br/>
            <a:br/>
            <a:r>
              <a:rPr sz="960">
                <a:solidFill>
                  <a:srgbClr val="0070C0"/>
                </a:solidFill>
              </a:rPr>
              <a:t>ASPIRATIONAL PANCHAYAT DEVELOPMENT PROGRAMME</a:t>
            </a:r>
            <a:br>
              <a:rPr sz="960">
                <a:solidFill>
                  <a:srgbClr val="0070C0"/>
                </a:solidFill>
              </a:rPr>
            </a:br>
            <a:r>
              <a:rPr sz="1560"/>
              <a:t> </a:t>
            </a:r>
            <a:br>
              <a:rPr sz="1560"/>
            </a:br>
          </a:p>
        </p:txBody>
      </p:sp>
      <p:sp>
        <p:nvSpPr>
          <p:cNvPr id="571" name="Content Placeholder 2"/>
          <p:cNvSpPr txBox="1"/>
          <p:nvPr>
            <p:ph type="body" sz="half" idx="1"/>
          </p:nvPr>
        </p:nvSpPr>
        <p:spPr>
          <a:xfrm>
            <a:off x="5562600" y="990600"/>
            <a:ext cx="4876800" cy="5715000"/>
          </a:xfrm>
          <a:prstGeom prst="rect">
            <a:avLst/>
          </a:prstGeom>
        </p:spPr>
        <p:txBody>
          <a:bodyPr/>
          <a:lstStyle/>
          <a:p>
            <a:pPr marL="463550" indent="-373063" algn="just">
              <a:spcBef>
                <a:spcPts val="200"/>
              </a:spcBef>
              <a:buFontTx/>
              <a:buChar char="➢"/>
              <a:defRPr b="1" sz="1100">
                <a:effectLst/>
                <a:latin typeface="Tahoma"/>
                <a:ea typeface="Tahoma"/>
                <a:cs typeface="Tahoma"/>
                <a:sym typeface="Tahoma"/>
              </a:defRPr>
            </a:pPr>
            <a:r>
              <a:t>Aspirational Panchayat Development Programme (APDP) has been conceived with an aim to identify the most Backward Panchayats of the J&amp;K and develop them at par with other developed Panchayats of UT through introducing localized interventions to bridge the developmental gaps.</a:t>
            </a:r>
          </a:p>
          <a:p>
            <a:pPr marL="463550" indent="-373063" algn="just">
              <a:spcBef>
                <a:spcPts val="200"/>
              </a:spcBef>
              <a:buFontTx/>
              <a:buChar char="➢"/>
              <a:defRPr b="1" sz="1100">
                <a:effectLst/>
                <a:latin typeface="Tahoma"/>
                <a:ea typeface="Tahoma"/>
                <a:cs typeface="Tahoma"/>
                <a:sym typeface="Tahoma"/>
              </a:defRPr>
            </a:pPr>
            <a:r>
              <a:t>The primary aim is to improve the lives of local population of these areas through saturation of present schemes and building infrastructure through convergence with other schemes and by providing additional financial support from the Government</a:t>
            </a:r>
          </a:p>
          <a:p>
            <a:pPr marL="463550" indent="-373063" algn="just">
              <a:spcBef>
                <a:spcPts val="200"/>
              </a:spcBef>
              <a:buFontTx/>
              <a:buChar char="➢"/>
              <a:defRPr b="1" sz="1100">
                <a:effectLst/>
                <a:latin typeface="Tahoma"/>
                <a:ea typeface="Tahoma"/>
                <a:cs typeface="Tahoma"/>
                <a:sym typeface="Tahoma"/>
              </a:defRPr>
            </a:pPr>
            <a:r>
              <a:t>Based on the learning’s from ABDP of J&amp;K, Aspirational Panchayat Development Programme (APDP) was conceived for holistic development of Aspirational Panchayat over a period of time. The process included rating all the 4291 Panchayats spread over 285 Blocks and 20 Districts of Jammu and Kashmir on socio-economic indicators concerning the lives of the people residing in the rural areas. </a:t>
            </a:r>
          </a:p>
          <a:p>
            <a:pPr marL="463550" indent="-373063" algn="just">
              <a:spcBef>
                <a:spcPts val="200"/>
              </a:spcBef>
              <a:buFontTx/>
              <a:buChar char="➢"/>
              <a:defRPr b="1" sz="1100">
                <a:effectLst/>
                <a:latin typeface="Tahoma"/>
                <a:ea typeface="Tahoma"/>
                <a:cs typeface="Tahoma"/>
                <a:sym typeface="Tahoma"/>
              </a:defRPr>
            </a:pPr>
            <a:r>
              <a:t>285 Most Backward Panchayats (One Most Backward Panchayat per Block) have been selected from 4291 Panchayats of UT of J&amp;K, on the basis of least aggregate score obtained on the selected 100 parameters/ indicators in the Panchayat Development Index (PDI) in the concerned Block. The data on 100 parameters/ indicators was collected from the concerned districts and Aspirational blocks were selected in consultation with District Development Commissioners.</a:t>
            </a:r>
          </a:p>
          <a:p>
            <a:pPr marL="463550" indent="-373063" algn="just">
              <a:spcBef>
                <a:spcPts val="200"/>
              </a:spcBef>
              <a:buFontTx/>
              <a:buChar char="➢"/>
              <a:defRPr b="1" sz="1100">
                <a:effectLst/>
                <a:latin typeface="Tahoma"/>
                <a:ea typeface="Tahoma"/>
                <a:cs typeface="Tahoma"/>
                <a:sym typeface="Tahoma"/>
              </a:defRPr>
            </a:pPr>
            <a:r>
              <a:t>Aspirational Panchayat Development Programme is being implemented under the overall supervision of the District Development Commissioner (DDC). For smooth implementation of the programme, a Nodal Officer has been also designated by District Authorities. </a:t>
            </a:r>
          </a:p>
        </p:txBody>
      </p:sp>
      <p:pic>
        <p:nvPicPr>
          <p:cNvPr id="572" name="Picture 3" descr="Picture 3"/>
          <p:cNvPicPr>
            <a:picLocks noChangeAspect="1"/>
          </p:cNvPicPr>
          <p:nvPr/>
        </p:nvPicPr>
        <p:blipFill>
          <a:blip r:embed="rId2">
            <a:extLst/>
          </a:blip>
          <a:stretch>
            <a:fillRect/>
          </a:stretch>
        </p:blipFill>
        <p:spPr>
          <a:xfrm>
            <a:off x="1752600" y="1066800"/>
            <a:ext cx="3733800" cy="5562600"/>
          </a:xfrm>
          <a:prstGeom prst="rect">
            <a:avLst/>
          </a:prstGeom>
          <a:ln w="12700">
            <a:miter lim="400000"/>
          </a:ln>
        </p:spPr>
      </p:pic>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0"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PANCHAYATSDISTRICT-WISE</a:t>
            </a:r>
          </a:p>
        </p:txBody>
      </p:sp>
      <p:graphicFrame>
        <p:nvGraphicFramePr>
          <p:cNvPr id="681" name="Table 3"/>
          <p:cNvGraphicFramePr/>
          <p:nvPr/>
        </p:nvGraphicFramePr>
        <p:xfrm>
          <a:off x="2667000" y="1238250"/>
          <a:ext cx="6858000" cy="48196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08531"/>
                <a:gridCol w="1107487"/>
                <a:gridCol w="1684060"/>
                <a:gridCol w="2348372"/>
                <a:gridCol w="1209550"/>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10 MOST BACKWARD AND TOP PERFORMING PANCHAYATS OF DISTRICT RAMBAN</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Ukhral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Balihote 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52.94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Gundi Dharam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Gundi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55.74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Gandhri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Tanger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56.70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Khari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Sarachi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56.79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Sangaldan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Seripora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56.92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Ramsoo</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Dhanmasta C</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57.78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Ukhral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Bhangara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58.94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Sangaldan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Sangaldan 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59.41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Ahdwa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60.00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Sangaldan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Chachawah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60.09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Batote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Thopal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76.59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Banihal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Thethar Lower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75.80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Chanderkote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75.55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Gool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Gool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74.68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Batote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Chakwa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74.02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Banihal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Kaskote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73.77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Batote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Dalwas</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73.60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Rajgarh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Rajgarh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73.43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Maitra Govindpora 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73.33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Ramban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Kanthi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73.22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3"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PANCHAYATSDISTRICT-WISE</a:t>
            </a:r>
          </a:p>
        </p:txBody>
      </p:sp>
      <p:graphicFrame>
        <p:nvGraphicFramePr>
          <p:cNvPr id="684" name="Content Placeholder 3"/>
          <p:cNvGraphicFramePr/>
          <p:nvPr/>
        </p:nvGraphicFramePr>
        <p:xfrm>
          <a:off x="2743200" y="1450975"/>
          <a:ext cx="6858000" cy="48196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08531"/>
                <a:gridCol w="1107487"/>
                <a:gridCol w="1684060"/>
                <a:gridCol w="2348372"/>
                <a:gridCol w="1209550"/>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10 MOST BACKWARD AND TOP PERFORMING PANCHAYATS OF DISTRICT SAMBA</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Sumb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Sodam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74.28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Sumb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Patyari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74.87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Badheri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74.89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Mandi Kehli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74.97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Nud</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Mohargarh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75.16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Sumb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Goran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75.17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Nud</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Druee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75.24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Rajpura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Madoon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75.28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Nud</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Sarain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76.55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Nud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Dhora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76.62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Bari Brahmana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Palli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90.71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Bari Brahmana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Birpur Upper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88.53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Vijaypur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Patti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87.00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Vijaypur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Gudwal-B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86.74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Vijaypur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Bagla Jakh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86.11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Bari Brahmana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Badhori Old</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85.78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Vijaypur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Bagla Raya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85.66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Rajpura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Rajpura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85.64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Vijaypur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Vijaypur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85.58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SAMBA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Bari Brahmana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Kartholi Upper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85.28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6"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PANCHAYATSDISTRICT-WISE</a:t>
            </a:r>
          </a:p>
        </p:txBody>
      </p:sp>
      <p:graphicFrame>
        <p:nvGraphicFramePr>
          <p:cNvPr id="687" name="Content Placeholder 3"/>
          <p:cNvGraphicFramePr/>
          <p:nvPr/>
        </p:nvGraphicFramePr>
        <p:xfrm>
          <a:off x="2895600" y="1371600"/>
          <a:ext cx="6858000" cy="439420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08530"/>
                <a:gridCol w="1107486"/>
                <a:gridCol w="2296446"/>
                <a:gridCol w="1735988"/>
                <a:gridCol w="1209550"/>
              </a:tblGrid>
              <a:tr h="175102">
                <a:tc gridSpan="5">
                  <a:txBody>
                    <a:bodyPr/>
                    <a:lstStyle/>
                    <a:p>
                      <a:pPr algn="ctr" defTabSz="914400">
                        <a:lnSpc>
                          <a:spcPct val="115000"/>
                        </a:lnSpc>
                        <a:defRPr sz="1800"/>
                      </a:pPr>
                      <a:r>
                        <a:rPr b="1" sz="1000">
                          <a:solidFill>
                            <a:srgbClr val="FFFFFF"/>
                          </a:solidFill>
                          <a:latin typeface="Tahoma"/>
                          <a:ea typeface="Tahoma"/>
                          <a:cs typeface="Tahoma"/>
                          <a:sym typeface="Tahoma"/>
                        </a:rPr>
                        <a:t>DISTRICT UDHAMPUR</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350203">
                <a:tc>
                  <a:txBody>
                    <a:bodyPr/>
                    <a:lstStyle/>
                    <a:p>
                      <a:pPr algn="ctr" defTabSz="914400">
                        <a:lnSpc>
                          <a:spcPct val="115000"/>
                        </a:lnSpc>
                        <a:defRPr b="1">
                          <a:latin typeface="Tahoma"/>
                          <a:ea typeface="Tahoma"/>
                          <a:cs typeface="Tahoma"/>
                          <a:sym typeface="Tahoma"/>
                        </a:defRPr>
                      </a:pPr>
                      <a:r>
                        <a:t>S</a:t>
                      </a:r>
                    </a:p>
                    <a:p>
                      <a:pPr algn="ctr" defTabSz="914400">
                        <a:lnSpc>
                          <a:spcPct val="115000"/>
                        </a:lnSpc>
                        <a:defRPr b="1">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0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0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0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a:latin typeface="Tahoma"/>
                          <a:ea typeface="Tahoma"/>
                          <a:cs typeface="Tahoma"/>
                          <a:sym typeface="Tahoma"/>
                        </a:defRPr>
                      </a:pPr>
                      <a:r>
                        <a:t>TOTAL SCORE </a:t>
                      </a:r>
                    </a:p>
                    <a:p>
                      <a:pPr algn="ctr" defTabSz="914400">
                        <a:lnSpc>
                          <a:spcPct val="115000"/>
                        </a:lnSpc>
                        <a:defRPr b="1">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75102">
                <a:tc gridSpan="5">
                  <a:txBody>
                    <a:bodyPr/>
                    <a:lstStyle/>
                    <a:p>
                      <a:pPr algn="ctr" defTabSz="914400">
                        <a:lnSpc>
                          <a:spcPct val="115000"/>
                        </a:lnSpc>
                        <a:defRPr sz="1800"/>
                      </a:pPr>
                      <a:r>
                        <a:rPr b="1" sz="10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75102">
                <a:tc>
                  <a:txBody>
                    <a:bodyPr/>
                    <a:lstStyle/>
                    <a:p>
                      <a:pPr algn="ctr" defTabSz="914400">
                        <a:lnSpc>
                          <a:spcPct val="115000"/>
                        </a:lnSpc>
                        <a:defRPr sz="1800"/>
                      </a:pPr>
                      <a:r>
                        <a:rPr b="1" sz="10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Block 12:Panchari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 Sadhota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000">
                          <a:latin typeface="Tahoma"/>
                          <a:ea typeface="Tahoma"/>
                          <a:cs typeface="Tahoma"/>
                          <a:sym typeface="Tahoma"/>
                        </a:rPr>
                        <a:t>59.97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75102">
                <a:tc>
                  <a:txBody>
                    <a:bodyPr/>
                    <a:lstStyle/>
                    <a:p>
                      <a:pPr algn="ctr" defTabSz="914400">
                        <a:lnSpc>
                          <a:spcPct val="115000"/>
                        </a:lnSpc>
                        <a:defRPr sz="1800"/>
                      </a:pPr>
                      <a:r>
                        <a:rPr b="1" sz="10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Block  13: Parlidhar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 Dheeran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000">
                          <a:latin typeface="Tahoma"/>
                          <a:ea typeface="Tahoma"/>
                          <a:cs typeface="Tahoma"/>
                          <a:sym typeface="Tahoma"/>
                        </a:rPr>
                        <a:t>62.03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75102">
                <a:tc>
                  <a:txBody>
                    <a:bodyPr/>
                    <a:lstStyle/>
                    <a:p>
                      <a:pPr algn="ctr" defTabSz="914400">
                        <a:lnSpc>
                          <a:spcPct val="115000"/>
                        </a:lnSpc>
                        <a:defRPr sz="1800"/>
                      </a:pPr>
                      <a:r>
                        <a:rPr b="1" sz="10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Block 12:Panchari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Summan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000">
                          <a:latin typeface="Tahoma"/>
                          <a:ea typeface="Tahoma"/>
                          <a:cs typeface="Tahoma"/>
                          <a:sym typeface="Tahoma"/>
                        </a:rPr>
                        <a:t>62.25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75102">
                <a:tc>
                  <a:txBody>
                    <a:bodyPr/>
                    <a:lstStyle/>
                    <a:p>
                      <a:pPr algn="ctr" defTabSz="914400">
                        <a:lnSpc>
                          <a:spcPct val="115000"/>
                        </a:lnSpc>
                        <a:defRPr sz="1800"/>
                      </a:pPr>
                      <a:r>
                        <a:rPr b="1" sz="10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Block 10: Moungri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 Ladda-B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000">
                          <a:latin typeface="Tahoma"/>
                          <a:ea typeface="Tahoma"/>
                          <a:cs typeface="Tahoma"/>
                          <a:sym typeface="Tahoma"/>
                        </a:rPr>
                        <a:t>62.47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75102">
                <a:tc>
                  <a:txBody>
                    <a:bodyPr/>
                    <a:lstStyle/>
                    <a:p>
                      <a:pPr algn="ctr" defTabSz="914400">
                        <a:lnSpc>
                          <a:spcPct val="115000"/>
                        </a:lnSpc>
                        <a:defRPr sz="1800"/>
                      </a:pPr>
                      <a:r>
                        <a:rPr b="1" sz="10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Block 12:Panchari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Latyar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000">
                          <a:latin typeface="Tahoma"/>
                          <a:ea typeface="Tahoma"/>
                          <a:cs typeface="Tahoma"/>
                          <a:sym typeface="Tahoma"/>
                        </a:rPr>
                        <a:t>62.54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75102">
                <a:tc>
                  <a:txBody>
                    <a:bodyPr/>
                    <a:lstStyle/>
                    <a:p>
                      <a:pPr algn="ctr" defTabSz="914400">
                        <a:lnSpc>
                          <a:spcPct val="115000"/>
                        </a:lnSpc>
                        <a:defRPr sz="1800"/>
                      </a:pPr>
                      <a:r>
                        <a:rPr b="1" sz="10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Block 12:Panchari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Kultyar Bala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000">
                          <a:latin typeface="Tahoma"/>
                          <a:ea typeface="Tahoma"/>
                          <a:cs typeface="Tahoma"/>
                          <a:sym typeface="Tahoma"/>
                        </a:rPr>
                        <a:t>65.22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75102">
                <a:tc>
                  <a:txBody>
                    <a:bodyPr/>
                    <a:lstStyle/>
                    <a:p>
                      <a:pPr algn="ctr" defTabSz="914400">
                        <a:lnSpc>
                          <a:spcPct val="115000"/>
                        </a:lnSpc>
                        <a:defRPr sz="1800"/>
                      </a:pPr>
                      <a:r>
                        <a:rPr b="1" sz="10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Block 12:Panchari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 Lower Meer-B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000">
                          <a:latin typeface="Tahoma"/>
                          <a:ea typeface="Tahoma"/>
                          <a:cs typeface="Tahoma"/>
                          <a:sym typeface="Tahoma"/>
                        </a:rPr>
                        <a:t>66.80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75102">
                <a:tc>
                  <a:txBody>
                    <a:bodyPr/>
                    <a:lstStyle/>
                    <a:p>
                      <a:pPr algn="ctr" defTabSz="914400">
                        <a:lnSpc>
                          <a:spcPct val="115000"/>
                        </a:lnSpc>
                        <a:defRPr sz="1800"/>
                      </a:pPr>
                      <a:r>
                        <a:rPr b="1" sz="10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Block 12:Panchari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Danota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000">
                          <a:latin typeface="Tahoma"/>
                          <a:ea typeface="Tahoma"/>
                          <a:cs typeface="Tahoma"/>
                          <a:sym typeface="Tahoma"/>
                        </a:rPr>
                        <a:t>67.43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75102">
                <a:tc>
                  <a:txBody>
                    <a:bodyPr/>
                    <a:lstStyle/>
                    <a:p>
                      <a:pPr algn="ctr" defTabSz="914400">
                        <a:lnSpc>
                          <a:spcPct val="115000"/>
                        </a:lnSpc>
                        <a:defRPr sz="1800"/>
                      </a:pPr>
                      <a:r>
                        <a:rPr b="1" sz="10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Block 12:Panchari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 Galiote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000">
                          <a:latin typeface="Tahoma"/>
                          <a:ea typeface="Tahoma"/>
                          <a:cs typeface="Tahoma"/>
                          <a:sym typeface="Tahoma"/>
                        </a:rPr>
                        <a:t>67.64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78433">
                <a:tc>
                  <a:txBody>
                    <a:bodyPr/>
                    <a:lstStyle/>
                    <a:p>
                      <a:pPr algn="ctr" defTabSz="914400">
                        <a:lnSpc>
                          <a:spcPct val="115000"/>
                        </a:lnSpc>
                        <a:defRPr sz="1800"/>
                      </a:pPr>
                      <a:r>
                        <a:rPr b="1" sz="10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Block  17: 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Patta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000">
                          <a:latin typeface="Tahoma"/>
                          <a:ea typeface="Tahoma"/>
                          <a:cs typeface="Tahoma"/>
                          <a:sym typeface="Tahoma"/>
                        </a:rPr>
                        <a:t>68.15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75102">
                <a:tc gridSpan="5">
                  <a:txBody>
                    <a:bodyPr/>
                    <a:lstStyle/>
                    <a:p>
                      <a:pPr algn="ctr" defTabSz="914400">
                        <a:lnSpc>
                          <a:spcPct val="115000"/>
                        </a:lnSpc>
                        <a:defRPr sz="1800"/>
                      </a:pPr>
                      <a:r>
                        <a:rPr b="1" sz="10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75102">
                <a:tc>
                  <a:txBody>
                    <a:bodyPr/>
                    <a:lstStyle/>
                    <a:p>
                      <a:pPr algn="ctr" defTabSz="914400">
                        <a:lnSpc>
                          <a:spcPct val="115000"/>
                        </a:lnSpc>
                        <a:defRPr sz="1800"/>
                      </a:pPr>
                      <a:r>
                        <a:rPr b="1" sz="10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Block  4:  Ghordi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 Barmeen Lower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000">
                          <a:latin typeface="Tahoma"/>
                          <a:ea typeface="Tahoma"/>
                          <a:cs typeface="Tahoma"/>
                          <a:sym typeface="Tahoma"/>
                        </a:rPr>
                        <a:t>87.31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75102">
                <a:tc>
                  <a:txBody>
                    <a:bodyPr/>
                    <a:lstStyle/>
                    <a:p>
                      <a:pPr algn="ctr" defTabSz="914400">
                        <a:lnSpc>
                          <a:spcPct val="115000"/>
                        </a:lnSpc>
                        <a:defRPr sz="1800"/>
                      </a:pPr>
                      <a:r>
                        <a:rPr b="1" sz="10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Block8: Latti-Marothi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Latti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000">
                          <a:latin typeface="Tahoma"/>
                          <a:ea typeface="Tahoma"/>
                          <a:cs typeface="Tahoma"/>
                          <a:sym typeface="Tahoma"/>
                        </a:rPr>
                        <a:t>85.77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78433">
                <a:tc>
                  <a:txBody>
                    <a:bodyPr/>
                    <a:lstStyle/>
                    <a:p>
                      <a:pPr algn="ctr" defTabSz="914400">
                        <a:lnSpc>
                          <a:spcPct val="115000"/>
                        </a:lnSpc>
                        <a:defRPr sz="1800"/>
                      </a:pPr>
                      <a:r>
                        <a:rPr b="1" sz="10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Block  4:  Ghordi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Ghordi Khas (East)</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000">
                          <a:latin typeface="Tahoma"/>
                          <a:ea typeface="Tahoma"/>
                          <a:cs typeface="Tahoma"/>
                          <a:sym typeface="Tahoma"/>
                        </a:rPr>
                        <a:t>85.46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75102">
                <a:tc>
                  <a:txBody>
                    <a:bodyPr/>
                    <a:lstStyle/>
                    <a:p>
                      <a:pPr algn="ctr" defTabSz="914400">
                        <a:lnSpc>
                          <a:spcPct val="115000"/>
                        </a:lnSpc>
                        <a:defRPr sz="1800"/>
                      </a:pPr>
                      <a:r>
                        <a:rPr b="1" sz="10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 Block 1  : Chanunta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 Badhole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000">
                          <a:latin typeface="Tahoma"/>
                          <a:ea typeface="Tahoma"/>
                          <a:cs typeface="Tahoma"/>
                          <a:sym typeface="Tahoma"/>
                        </a:rPr>
                        <a:t>85.34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75102">
                <a:tc>
                  <a:txBody>
                    <a:bodyPr/>
                    <a:lstStyle/>
                    <a:p>
                      <a:pPr algn="ctr" defTabSz="914400">
                        <a:lnSpc>
                          <a:spcPct val="115000"/>
                        </a:lnSpc>
                        <a:defRPr sz="1800"/>
                      </a:pPr>
                      <a:r>
                        <a:rPr b="1" sz="10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 Block 1  : Chanunta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 Dalsar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000">
                          <a:latin typeface="Tahoma"/>
                          <a:ea typeface="Tahoma"/>
                          <a:cs typeface="Tahoma"/>
                          <a:sym typeface="Tahoma"/>
                        </a:rPr>
                        <a:t>85.31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78433">
                <a:tc>
                  <a:txBody>
                    <a:bodyPr/>
                    <a:lstStyle/>
                    <a:p>
                      <a:pPr algn="ctr" defTabSz="914400">
                        <a:lnSpc>
                          <a:spcPct val="115000"/>
                        </a:lnSpc>
                        <a:defRPr sz="1800"/>
                      </a:pPr>
                      <a:r>
                        <a:rPr b="1" sz="10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Block 9: Majalta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 Majalta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000">
                          <a:latin typeface="Tahoma"/>
                          <a:ea typeface="Tahoma"/>
                          <a:cs typeface="Tahoma"/>
                          <a:sym typeface="Tahoma"/>
                        </a:rPr>
                        <a:t>84.25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75102">
                <a:tc>
                  <a:txBody>
                    <a:bodyPr/>
                    <a:lstStyle/>
                    <a:p>
                      <a:pPr algn="ctr" defTabSz="914400">
                        <a:lnSpc>
                          <a:spcPct val="115000"/>
                        </a:lnSpc>
                        <a:defRPr sz="1800"/>
                      </a:pPr>
                      <a:r>
                        <a:rPr b="1" sz="10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Block  4:  Ghordi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 Jandrore-B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000">
                          <a:latin typeface="Tahoma"/>
                          <a:ea typeface="Tahoma"/>
                          <a:cs typeface="Tahoma"/>
                          <a:sym typeface="Tahoma"/>
                        </a:rPr>
                        <a:t>84.23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78433">
                <a:tc>
                  <a:txBody>
                    <a:bodyPr/>
                    <a:lstStyle/>
                    <a:p>
                      <a:pPr algn="ctr" defTabSz="914400">
                        <a:lnSpc>
                          <a:spcPct val="115000"/>
                        </a:lnSpc>
                        <a:defRPr sz="1800"/>
                      </a:pPr>
                      <a:r>
                        <a:rPr b="1" sz="10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Block 16: Tikri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Mand East</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000">
                          <a:latin typeface="Tahoma"/>
                          <a:ea typeface="Tahoma"/>
                          <a:cs typeface="Tahoma"/>
                          <a:sym typeface="Tahoma"/>
                        </a:rPr>
                        <a:t>84.12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75102">
                <a:tc>
                  <a:txBody>
                    <a:bodyPr/>
                    <a:lstStyle/>
                    <a:p>
                      <a:pPr algn="ctr" defTabSz="914400">
                        <a:lnSpc>
                          <a:spcPct val="115000"/>
                        </a:lnSpc>
                        <a:defRPr sz="1800"/>
                      </a:pPr>
                      <a:r>
                        <a:rPr b="1" sz="10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Block  17: 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000">
                          <a:latin typeface="Tahoma"/>
                          <a:ea typeface="Tahoma"/>
                          <a:cs typeface="Tahoma"/>
                          <a:sym typeface="Tahoma"/>
                        </a:rPr>
                        <a:t> Jib 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000">
                          <a:latin typeface="Tahoma"/>
                          <a:ea typeface="Tahoma"/>
                          <a:cs typeface="Tahoma"/>
                          <a:sym typeface="Tahoma"/>
                        </a:rPr>
                        <a:t>83.99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78433">
                <a:tc>
                  <a:txBody>
                    <a:bodyPr/>
                    <a:lstStyle/>
                    <a:p>
                      <a:pPr algn="ctr" defTabSz="914400">
                        <a:lnSpc>
                          <a:spcPct val="115000"/>
                        </a:lnSpc>
                        <a:defRPr sz="1800"/>
                      </a:pPr>
                      <a:r>
                        <a:rPr b="1" sz="10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Udhampur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Block  14: Ramnagar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000">
                          <a:latin typeface="Tahoma"/>
                          <a:ea typeface="Tahoma"/>
                          <a:cs typeface="Tahoma"/>
                          <a:sym typeface="Tahoma"/>
                        </a:rPr>
                        <a:t>Kirmoo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000">
                          <a:latin typeface="Tahoma"/>
                          <a:ea typeface="Tahoma"/>
                          <a:cs typeface="Tahoma"/>
                          <a:sym typeface="Tahoma"/>
                        </a:rPr>
                        <a:t>83.73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9"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PANCHAYATSDISTRICT-WISE</a:t>
            </a:r>
          </a:p>
        </p:txBody>
      </p:sp>
      <p:graphicFrame>
        <p:nvGraphicFramePr>
          <p:cNvPr id="690" name="Content Placeholder 3"/>
          <p:cNvGraphicFramePr/>
          <p:nvPr/>
        </p:nvGraphicFramePr>
        <p:xfrm>
          <a:off x="2667000" y="1238250"/>
          <a:ext cx="6934200" cy="48196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14181"/>
                <a:gridCol w="1119792"/>
                <a:gridCol w="2321961"/>
                <a:gridCol w="1755276"/>
                <a:gridCol w="1222990"/>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10 MOST BACKWARD AND TOP PERFORMING PANCHAYATS OF DISTRICT DODA</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KASTIGARH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KUDDHAR 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57.93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Chilly Pingal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Hadal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58.34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Bhagwah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GADI-A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61.66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KASTIGARH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MUNDHAR LOWER 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62.17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Chilly Pingal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Mano-A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62.76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Assar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ChakaA1</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67.59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Assar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Chaka-B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67.80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Bhaderwah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Hanga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69.11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Assar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Chaka-A2</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69.31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Thathri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Nandna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69.60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Bhaderwah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GATHA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88.12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Bhalla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KALANI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86.03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Bhalla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Rewara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85.96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Gundna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MOHALLA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85.82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Bhaderwah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Udharana-B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85.71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Bhaderwah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DRADU</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85.70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Bhaderwah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KURSARI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85.56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Bhaderwah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MANWA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85.53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Bhaderwah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Sartingal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85.36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Doda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Bhaderwah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MISRATA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85.30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2"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PANCHAYATSDISTRICT-WISE</a:t>
            </a:r>
          </a:p>
        </p:txBody>
      </p:sp>
      <p:graphicFrame>
        <p:nvGraphicFramePr>
          <p:cNvPr id="693" name="Content Placeholder 3"/>
          <p:cNvGraphicFramePr/>
          <p:nvPr/>
        </p:nvGraphicFramePr>
        <p:xfrm>
          <a:off x="2860675" y="1238250"/>
          <a:ext cx="6892926" cy="48196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11120"/>
                <a:gridCol w="1113126"/>
                <a:gridCol w="2308141"/>
                <a:gridCol w="1744828"/>
                <a:gridCol w="1215710"/>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10 MOST BACKWARD AND TOP PERFORMING PANCHAYATS OF DISTRICT JAMMU</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RS Pura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Rathana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63.76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Miran Sahib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Bansultan Upper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64.23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Maira Mandrian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KANDI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64.44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Miran Sahib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Kirpind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64.48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Nagrota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Sagoon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64.81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Chowki Choura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Ghar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64.85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RS Pura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Kotli Gala Bana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65.13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RS Pura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Baspur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65.13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Maira Mandrian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GHARATTAL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65.19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Pargwal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Gurha Manhasan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65.29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Satwari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Narwal Bala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88.93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Satwari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Satwari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86.39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Satwari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Babliana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85.91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Dansal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JANDRAH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85.67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Dansal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DANSAL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85.66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Dansal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JHAJJAR KOTLI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81.95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Arnia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Changia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81.85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Dansal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KATHAR UPPER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81.56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Arnia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Allah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81.27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Jammu</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Arnia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Karyal Khurd</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80.96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5"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PANCHAYATSDISTRICT-WISE</a:t>
            </a:r>
          </a:p>
        </p:txBody>
      </p:sp>
      <p:graphicFrame>
        <p:nvGraphicFramePr>
          <p:cNvPr id="696" name="Content Placeholder 3"/>
          <p:cNvGraphicFramePr/>
          <p:nvPr/>
        </p:nvGraphicFramePr>
        <p:xfrm>
          <a:off x="2860675" y="1238250"/>
          <a:ext cx="6816725" cy="48196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05470"/>
                <a:gridCol w="1100821"/>
                <a:gridCol w="2282624"/>
                <a:gridCol w="1725539"/>
                <a:gridCol w="1202270"/>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10 MOST BACKWARD AND TOP PERFORMING PANCHAYATS OF DISTRICT REASI</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JIJ BAGLI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Dhakikote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50.01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CHASSANA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Channa-A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51.58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THAKRAKOTE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Bandhar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51.96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MAHORE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Sildhar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53.48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ARNAS</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Judda/B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53.70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THUROO</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Thillo</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55.85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GULABGARH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Barnasal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58.87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BHOMAG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Sarhi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59.04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ARNAS</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Dugga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70.20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ARNAS</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Judda/A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72.40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KATRA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Arli Hansali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87.27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PANTHAL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Panthal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86.82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POUNI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Lower Talwara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86.28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KATRA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Kanjali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86.27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KATRA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Purana Daroor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86.03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PANTHAL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Manoon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85.91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KATRA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Kundrorian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85.77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KATRA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Akhali Buttan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85.73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KATRA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Latori Dhanori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85.39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REASI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KATRA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Aghar Jitto</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85.20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8"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PANCHAYATSDISTRICT-WISE</a:t>
            </a:r>
          </a:p>
        </p:txBody>
      </p:sp>
      <p:graphicFrame>
        <p:nvGraphicFramePr>
          <p:cNvPr id="699" name="Content Placeholder 3"/>
          <p:cNvGraphicFramePr/>
          <p:nvPr/>
        </p:nvGraphicFramePr>
        <p:xfrm>
          <a:off x="2784475" y="1238250"/>
          <a:ext cx="6969126" cy="48196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16770"/>
                <a:gridCol w="1125432"/>
                <a:gridCol w="2333656"/>
                <a:gridCol w="1764116"/>
                <a:gridCol w="1229149"/>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10 MOST BACKWARD AND TOP PERFORMING PANCHAYATS OF DISTRICT KUPWARA</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 5 : Keran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Mundian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54.03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 5 : Keran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Pathroo</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56.42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 5 : Keran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Mudian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56.97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 5 : Keran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Keran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57.06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 9: Machil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Chountiwari 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57.68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 9: Machil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Dapal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58.40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 9: Machil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Harduring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58.82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 9: Machil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Katwara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59.03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 9: Machil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Harduring 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59.46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Block19:  Sogam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Lalpora C Shalgund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60.76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 11: Mawer Qalamabad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Qalamchakla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83.23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 11: Mawer Qalamabad</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Kargam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82.72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Block8:Langate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Kultoora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82.66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Block8:Langate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Galoora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82.64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 21: Tarathpora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Tarathpora 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81.81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 14: Qadirabad</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Awoora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81.77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 11: Mawer Qalamabad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Nowgam 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81.73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 23: Trehgam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Hayan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81.26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 14: Qadirabad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Allachizab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81.26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Kupwara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 21: Tarathpora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Sharkoot</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81.21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1"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PANCHAYATSDISTRICT-WISE</a:t>
            </a:r>
          </a:p>
        </p:txBody>
      </p:sp>
      <p:graphicFrame>
        <p:nvGraphicFramePr>
          <p:cNvPr id="702" name="Content Placeholder 3"/>
          <p:cNvGraphicFramePr/>
          <p:nvPr/>
        </p:nvGraphicFramePr>
        <p:xfrm>
          <a:off x="2784475" y="1238250"/>
          <a:ext cx="6969126" cy="48196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16770"/>
                <a:gridCol w="1125432"/>
                <a:gridCol w="2333656"/>
                <a:gridCol w="1764116"/>
                <a:gridCol w="1229149"/>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10 MOST BACKWARD AND TOP PERFORMING PANCHAYATS OF DISTRICT ANANTNAG</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CHITTERGUL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Panchalthan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51.77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LARNOO</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Kharpora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53.52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BRENG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Chreeh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55.82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HILLER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Hiller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60.05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BIJBEHARA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Marahama C</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60.99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PAHALGAM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Amad Wagad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61.67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BIJBEHARA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H.P. Bagh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62.78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PAHALGAM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Yanad 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63.09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PAHALGAM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Kuller Payeen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64.97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BRENG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Magraypora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65.12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ANANTNAG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Peth Dialgam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87.57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K.PORA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Siligam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87.25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BIJBEHARA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Marahama 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85.53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D.PORA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Hatigam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85.50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BIJBEHARA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Addar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85.46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BIJBEHARA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Marahama 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85.15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K.PORA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HarduAkad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85.00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BIJBEHARA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Jablipora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84.57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K.PORA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Nanil herpora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84.42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Anantnag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ANANTNAG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K.Phari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84.40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4"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PANCHAYATSDISTRICT-WISE</a:t>
            </a:r>
          </a:p>
        </p:txBody>
      </p:sp>
      <p:graphicFrame>
        <p:nvGraphicFramePr>
          <p:cNvPr id="705" name="Content Placeholder 3"/>
          <p:cNvGraphicFramePr/>
          <p:nvPr/>
        </p:nvGraphicFramePr>
        <p:xfrm>
          <a:off x="2667000" y="1238250"/>
          <a:ext cx="7086602" cy="48196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25482"/>
                <a:gridCol w="1144403"/>
                <a:gridCol w="2372994"/>
                <a:gridCol w="1793852"/>
                <a:gridCol w="1249869"/>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10 MOST BACKWARD AND TOP PERFORMING PANCHAYATS OF DISTRICT BARAMULLA</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Singhpora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Gund Ibrahim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58.11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Wagoora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Sultanpora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58.49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 Sangrama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Pethseer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58.56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Zaingeer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Rampora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59.11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Pattan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Wanigam Payeen 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59.74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Wagoora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Bandibala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59.79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 Uri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Silikote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59.79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Pattan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Sariwarpora 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60.02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Wagoora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Kalantra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60.05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Pattan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Palhallan 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60.12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 Sangrama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Lalad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78.96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 Sangrama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Sangrama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78.47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Tujjer Sharief</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Bomai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77.79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Rafiabad</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Pyt-6    Dondoosa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77.01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(Boniyar)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 ( Boniyar)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76.98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(NADIHAL)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Doabgah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76.48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Rafiabad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Chatloora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76.40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Tujjer Sharief</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Wadoora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75.45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Rafiabad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Behrampora 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75.41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Baramulla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Tujjer Sharief</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Sagipora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74.94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7"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PANCHAYATSDISTRICT-WISE</a:t>
            </a:r>
          </a:p>
        </p:txBody>
      </p:sp>
      <p:graphicFrame>
        <p:nvGraphicFramePr>
          <p:cNvPr id="708" name="Content Placeholder 3"/>
          <p:cNvGraphicFramePr/>
          <p:nvPr/>
        </p:nvGraphicFramePr>
        <p:xfrm>
          <a:off x="2898775" y="1238250"/>
          <a:ext cx="6854825" cy="48196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08295"/>
                <a:gridCol w="1106974"/>
                <a:gridCol w="2295381"/>
                <a:gridCol w="1735183"/>
                <a:gridCol w="1208991"/>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10 MOST BACKWARD AND TOP PERFORMING PANCHAYATS OF DISTRICT BUDGAM</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Khag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Drung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69.46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Khag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Dalwash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69.99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Chadoora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Hanjigund</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70.87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Chadoora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Wagam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71.66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B.K.Pora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Kultreh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71.95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Khan Shaib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T.F.Shah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72.12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Khag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Lachmanpora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72.17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B.K.Pora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Shalina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72.18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Khan Shaib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Mojipathri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72.24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B.K.Pora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Shankerpora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72.83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Chararishief</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MALPORA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87.46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Ichgam -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86.78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BUDINA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86.78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Sukhnag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Hardupanzu</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86.70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MAMMAT</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86.34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Ichgam C</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85.57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S.K. 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Peth Kanihama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85.54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Sukhnag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Hanjiguroo</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85.08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WaterHail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Waterhail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85.06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Budgam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N.S.PORE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85.02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4" name="Title 1"/>
          <p:cNvSpPr txBox="1"/>
          <p:nvPr>
            <p:ph type="title"/>
          </p:nvPr>
        </p:nvSpPr>
        <p:spPr>
          <a:xfrm>
            <a:off x="1981200" y="228600"/>
            <a:ext cx="8229600" cy="533400"/>
          </a:xfrm>
          <a:prstGeom prst="rect">
            <a:avLst/>
          </a:prstGeom>
        </p:spPr>
        <p:txBody>
          <a:bodyPr/>
          <a:lstStyle/>
          <a:p>
            <a:pPr defTabSz="365760">
              <a:defRPr b="1" sz="760">
                <a:effectLst/>
              </a:defRPr>
            </a:pPr>
            <a:br/>
            <a:br/>
            <a:br/>
            <a:br/>
            <a:br/>
            <a:r>
              <a:rPr sz="960">
                <a:solidFill>
                  <a:srgbClr val="0070C0"/>
                </a:solidFill>
              </a:rPr>
              <a:t>ASPIRATIONAL PANCHAYAT DEVELOPMENT PROGRAMME</a:t>
            </a:r>
            <a:br>
              <a:rPr sz="960">
                <a:solidFill>
                  <a:srgbClr val="0070C0"/>
                </a:solidFill>
              </a:rPr>
            </a:br>
            <a:r>
              <a:rPr sz="1560"/>
              <a:t> </a:t>
            </a:r>
            <a:br>
              <a:rPr sz="1560"/>
            </a:br>
          </a:p>
        </p:txBody>
      </p:sp>
      <p:sp>
        <p:nvSpPr>
          <p:cNvPr id="575" name="Content Placeholder 2"/>
          <p:cNvSpPr txBox="1"/>
          <p:nvPr>
            <p:ph type="body" sz="half" idx="1"/>
          </p:nvPr>
        </p:nvSpPr>
        <p:spPr>
          <a:xfrm>
            <a:off x="5638800" y="914400"/>
            <a:ext cx="4876800" cy="5715000"/>
          </a:xfrm>
          <a:prstGeom prst="rect">
            <a:avLst/>
          </a:prstGeom>
        </p:spPr>
        <p:txBody>
          <a:bodyPr/>
          <a:lstStyle/>
          <a:p>
            <a:pPr algn="just">
              <a:spcBef>
                <a:spcPts val="200"/>
              </a:spcBef>
              <a:buFontTx/>
              <a:buChar char="➢"/>
              <a:defRPr b="1" sz="1100">
                <a:effectLst/>
                <a:latin typeface="Tahoma"/>
                <a:ea typeface="Tahoma"/>
                <a:cs typeface="Tahoma"/>
                <a:sym typeface="Tahoma"/>
              </a:defRPr>
            </a:pPr>
            <a:r>
              <a:t>Aspirational Panchayat Development Programme (APDP) Dashboard has been developed by IT Department of Jammu &amp; Kashmir for uploading the data of all Panchayats on the selected indicators/parameters on regular basis to monitor the progress of these Panchayats and to generate Panchayat Index where under Panchayats shall be ranked on monthly basis. APDP Dashboard was formally launched by worthy Chief Secretary, J&amp;K, on 08.08.2023.</a:t>
            </a:r>
            <a:endParaRPr sz="600"/>
          </a:p>
          <a:p>
            <a:pPr algn="just">
              <a:spcBef>
                <a:spcPts val="200"/>
              </a:spcBef>
              <a:buFontTx/>
              <a:buChar char="➢"/>
              <a:defRPr b="1" sz="1100">
                <a:effectLst/>
                <a:latin typeface="Tahoma"/>
                <a:ea typeface="Tahoma"/>
                <a:cs typeface="Tahoma"/>
                <a:sym typeface="Tahoma"/>
              </a:defRPr>
            </a:pPr>
            <a:r>
              <a:t>100 measurable indicators (KPIs) have been identified across 9 Sectors namely Agriculture &amp; allied Activities (6 indicators), Health &amp; Nutrition (11 indicators), Education (13 indicators), Rural Development &amp; Sanitation (7 indicators), Individual Beneficiary Oriented Schemes (4 indicators), Skill Development (4 indicators), Basic Infrastructure (17 indicators), Environment (5 indicators), &amp; Good Governance (33 indicators), which are providing insight of existing status and will also capture incremental progress over a period of time. On the basis of importance of these sectors, weights had been assigned to each sector and sub-indicators as per relevance in the life of rural population.</a:t>
            </a:r>
            <a:endParaRPr sz="600"/>
          </a:p>
          <a:p>
            <a:pPr algn="just">
              <a:spcBef>
                <a:spcPts val="200"/>
              </a:spcBef>
              <a:buFontTx/>
              <a:buChar char="➢"/>
              <a:defRPr b="1" sz="1100">
                <a:effectLst/>
                <a:latin typeface="Tahoma"/>
                <a:ea typeface="Tahoma"/>
                <a:cs typeface="Tahoma"/>
                <a:sym typeface="Tahoma"/>
              </a:defRPr>
            </a:pPr>
            <a:r>
              <a:t>These Aspirational Panchayats are being developed through convergence of various ongoing District/ UT Schemes and Centrally Sponsored Schemes/ Programmes. </a:t>
            </a:r>
          </a:p>
          <a:p>
            <a:pPr algn="just">
              <a:spcBef>
                <a:spcPts val="200"/>
              </a:spcBef>
              <a:buFontTx/>
              <a:buChar char="➢"/>
              <a:defRPr b="1" sz="1100">
                <a:effectLst/>
                <a:latin typeface="Tahoma"/>
                <a:ea typeface="Tahoma"/>
                <a:cs typeface="Tahoma"/>
                <a:sym typeface="Tahoma"/>
              </a:defRPr>
            </a:pPr>
            <a:r>
              <a:t>Additional financial assistance of Rs. 10 Lakh is being provided to the selected Panchayats under the scheme for its further development. Therefore, an amount of Rs. 28.50 Crores  have been earmarked for the year 2023-24. The funds provided shall be utilized only for improving the Key performance Indicators mentioned in the Panchayat Development Index. Any Recurring/ Revenue expenditure shall not be admissible.</a:t>
            </a:r>
            <a:endParaRPr sz="600"/>
          </a:p>
          <a:p>
            <a:pPr algn="just">
              <a:spcBef>
                <a:spcPts val="200"/>
              </a:spcBef>
              <a:buFontTx/>
              <a:buChar char="➢"/>
              <a:defRPr b="1" sz="1100">
                <a:effectLst/>
                <a:latin typeface="Tahoma"/>
                <a:ea typeface="Tahoma"/>
                <a:cs typeface="Tahoma"/>
                <a:sym typeface="Tahoma"/>
              </a:defRPr>
            </a:pPr>
            <a:r>
              <a:t>Plans have been prepared under District Plan and uploaded on BEAMS by concerned DDCs.</a:t>
            </a:r>
          </a:p>
        </p:txBody>
      </p:sp>
      <p:pic>
        <p:nvPicPr>
          <p:cNvPr id="576" name="Graphic 1" descr="Graphic 1"/>
          <p:cNvPicPr>
            <a:picLocks noChangeAspect="1"/>
          </p:cNvPicPr>
          <p:nvPr/>
        </p:nvPicPr>
        <p:blipFill>
          <a:blip r:embed="rId2">
            <a:extLst/>
          </a:blip>
          <a:stretch>
            <a:fillRect/>
          </a:stretch>
        </p:blipFill>
        <p:spPr>
          <a:xfrm>
            <a:off x="1881188" y="1862138"/>
            <a:ext cx="3681413" cy="3548063"/>
          </a:xfrm>
          <a:prstGeom prst="rect">
            <a:avLst/>
          </a:prstGeom>
          <a:ln w="12700">
            <a:miter lim="400000"/>
          </a:ln>
        </p:spPr>
      </p:pic>
      <p:sp>
        <p:nvSpPr>
          <p:cNvPr id="577" name="TextBox 6"/>
          <p:cNvSpPr txBox="1"/>
          <p:nvPr/>
        </p:nvSpPr>
        <p:spPr>
          <a:xfrm>
            <a:off x="2865119" y="3429000"/>
            <a:ext cx="1661162" cy="5867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defTabSz="914400">
              <a:defRPr b="1" sz="3200">
                <a:solidFill>
                  <a:srgbClr val="FF9900"/>
                </a:solidFill>
                <a:latin typeface="Tahoma"/>
                <a:ea typeface="Tahoma"/>
                <a:cs typeface="Tahoma"/>
                <a:sym typeface="Tahoma"/>
              </a:defRPr>
            </a:lvl1pPr>
          </a:lstStyle>
          <a:p>
            <a:pPr/>
            <a:r>
              <a:t>APDP</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0"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PANCHAYATSDISTRICT-WISE</a:t>
            </a:r>
          </a:p>
        </p:txBody>
      </p:sp>
      <p:graphicFrame>
        <p:nvGraphicFramePr>
          <p:cNvPr id="711" name="Content Placeholder 3"/>
          <p:cNvGraphicFramePr/>
          <p:nvPr/>
        </p:nvGraphicFramePr>
        <p:xfrm>
          <a:off x="2667000" y="1238250"/>
          <a:ext cx="7010400" cy="48196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19831"/>
                <a:gridCol w="1132097"/>
                <a:gridCol w="2347477"/>
                <a:gridCol w="1774565"/>
                <a:gridCol w="1236430"/>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10 MOST BACKWARD AND TOP PERFORMING PANCHAYATS OF DISTRICT GANDERBAL</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GUND</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Sumbal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68.84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GUND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Surfraw-B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69.74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GUND</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Surfraw-A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70.16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GUND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Rayil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70.46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LAR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Watlar-B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70.96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LAR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Arhama-B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71.19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LAR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Repora-B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71.32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GUND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Ganiwan-B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71.37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LAR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Lar-A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71.51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KANGAN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Poshkar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71.71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WAKURA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Barsoo</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82.10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KANGAN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Chaterrgul-B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82.06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WAKURA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Dab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80.66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SHERPATHRI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Tullbagh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80.43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WAKURA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Wakura-B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80.36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Tulmulla-A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80.15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Shuhama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79.89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WAKURA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Batwaina-B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79.69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SHERPATHRI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Gogjigund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79.64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GANDERBAL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Tullmulla-D</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79.54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3"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PANCHAYATSDISTRICT-WISE</a:t>
            </a:r>
          </a:p>
        </p:txBody>
      </p:sp>
      <p:graphicFrame>
        <p:nvGraphicFramePr>
          <p:cNvPr id="714" name="Content Placeholder 3"/>
          <p:cNvGraphicFramePr/>
          <p:nvPr/>
        </p:nvGraphicFramePr>
        <p:xfrm>
          <a:off x="2590800" y="1238250"/>
          <a:ext cx="7086602" cy="48196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25482"/>
                <a:gridCol w="1144403"/>
                <a:gridCol w="2372993"/>
                <a:gridCol w="1793854"/>
                <a:gridCol w="1249869"/>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10 MOST BACKWARD AND TOP PERFORMING PANCHAYATS OF DISTRICT KULGAM</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DK Marg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NAGAM-2-A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68.45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DK Marg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Boh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70.22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DK Marg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Dragdan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70.56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DK Marg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Nagam 1A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71.91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Manzgam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Hallan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72.53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DK Marg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Rength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72.94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DK Marg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Gulzarabad</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73.02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DK Marg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D.K.Marg-B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73.29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DK Marg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Chimer 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73.52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DK Marg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Badijihalan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73.54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Kund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Waltengoo-A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86.44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DH Pora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D.H.Pora-A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85.58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Qaimoh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Bogund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85.44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Frisal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Kujjar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85.10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Qaimoh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Qaimoh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84.60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Pahloo</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Arrigutnoo</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84.36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Devsar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Kilam 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84.35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Behibagh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Behibagh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84.34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Qaimoh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Danew</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84.17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Kulgam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Pahloo</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Akhal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84.12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6"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PANCHAYATSDISTRICT-WISE</a:t>
            </a:r>
          </a:p>
        </p:txBody>
      </p:sp>
      <p:graphicFrame>
        <p:nvGraphicFramePr>
          <p:cNvPr id="717" name="Content Placeholder 3"/>
          <p:cNvGraphicFramePr/>
          <p:nvPr/>
        </p:nvGraphicFramePr>
        <p:xfrm>
          <a:off x="2667000" y="1238250"/>
          <a:ext cx="7010400" cy="48196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19831"/>
                <a:gridCol w="1132098"/>
                <a:gridCol w="2347477"/>
                <a:gridCol w="1774565"/>
                <a:gridCol w="1236429"/>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10 MOST BACKWARD AND TOP PERFORMING PANCHAYATS OF DISTRICT PULWAMA</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Ichgoze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Inderwali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76.48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Aripal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Gadpora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76.62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Ichgoze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Sonabanjer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76.93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Ichgoze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Khaigam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77.30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Ichgoze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Abhama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77.43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Aripal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Wagad</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77.45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Aripal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Gutroo</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77.74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Ichgoze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Sangerwani 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77.75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Aripal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Nargistan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77.78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Tral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Chewauller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77.79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Awantipora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Lethpora-A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84.06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Tahab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83.97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Awantipora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Chersoo-II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83.96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Pampore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Ladow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83.95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Awantipora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Chersoo-I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83.77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Newa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Newa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83.58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Awantipora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Lethpora-B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83.43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Dadasara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Norpora.A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83.37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Kakapora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Kakapora 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83.32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Pulwama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Shadimarg</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Rahmoo-A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83.22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9"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PANCHAYATSDISTRICT-WISE</a:t>
            </a:r>
          </a:p>
        </p:txBody>
      </p:sp>
      <p:graphicFrame>
        <p:nvGraphicFramePr>
          <p:cNvPr id="720" name="Content Placeholder 3"/>
          <p:cNvGraphicFramePr/>
          <p:nvPr/>
        </p:nvGraphicFramePr>
        <p:xfrm>
          <a:off x="2822575" y="1238250"/>
          <a:ext cx="6931025" cy="48196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13945"/>
                <a:gridCol w="1119279"/>
                <a:gridCol w="2320898"/>
                <a:gridCol w="1754472"/>
                <a:gridCol w="1222430"/>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10 MOST BACKWARD AND TOP PERFORMING PANCHAYATS OF DISTRICT SRINAGAR</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KHONMOH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Khonmoh C</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82.52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SRINAGAR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Soiteng</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83.90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HARWAN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Faqir Gujree 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84.04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QAMARWARI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Panzinara 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84.31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HARWAN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Faqir Gujree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84.45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HARWAN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Theed 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85.61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KHONMOH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Balhama 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86.40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HARWAN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Gandtal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86.50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SRINAGAR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Lasjan 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86.65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QAMARWARI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Panzinara 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87.04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HARWAN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Syedpora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91.69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KHONMOH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Balhama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89.04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SRINAGAR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Nowgam 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88.79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KHONMOH</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Khonmoh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88.61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HARWAN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Theed 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88.25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HARWAN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Dara 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88.17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KHONMOH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Khonmoh 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88.03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SRINAGAR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Lasjan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87.84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HARWAN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Khimber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87.57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Srinagar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SRINAGAR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Nowgam 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87.35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2"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PANCHAYATSDISTRICT-WISE</a:t>
            </a:r>
          </a:p>
        </p:txBody>
      </p:sp>
      <p:graphicFrame>
        <p:nvGraphicFramePr>
          <p:cNvPr id="723" name="Content Placeholder 3"/>
          <p:cNvGraphicFramePr/>
          <p:nvPr/>
        </p:nvGraphicFramePr>
        <p:xfrm>
          <a:off x="2590800" y="1238250"/>
          <a:ext cx="7086600" cy="48196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25481"/>
                <a:gridCol w="1144402"/>
                <a:gridCol w="2372994"/>
                <a:gridCol w="1793854"/>
                <a:gridCol w="1249869"/>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10 MOST BACKWARD AND TOP PERFORMING PANCHAYATS OF DISTRICT SHOPIAN</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KELLER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Wathoo</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60.20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KELLER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 Hallan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60.29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KELLER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Moshwara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60.78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KELLER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Berthipora 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61.99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KELLER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Doompora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62.03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KELLER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 Batmuran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62.23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KELLER</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Gatipora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63.30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Block-7 Ramnagri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Saidpora 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63.31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Block-7 Ramnagri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Amshipora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63.85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KELLER</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Zampathri</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63.92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Block-2 Herman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CH.Sidiq Khan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80.68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Block-1 Chitragam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T. Wangam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80.02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Kaprin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Bemnipora 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79.83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Block-1 Chitragam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Chitragam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79.70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Imamsahib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Hendow</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79.45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Kaprin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Kaprin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79.27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Imamsahib</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Barbugh</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79.09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Kaprin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Kachdoora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78.83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Block-1 Chitragam</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Urpora 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78.50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Shopian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Block-1 Chitragam</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Children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78.41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5" name="Rectangle 1"/>
          <p:cNvSpPr txBox="1"/>
          <p:nvPr/>
        </p:nvSpPr>
        <p:spPr>
          <a:xfrm>
            <a:off x="2026919" y="229712"/>
            <a:ext cx="8138162" cy="828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defTabSz="914400">
              <a:defRPr b="1" sz="2400">
                <a:solidFill>
                  <a:srgbClr val="0070C0"/>
                </a:solidFill>
                <a:latin typeface="Tahoma"/>
                <a:ea typeface="Tahoma"/>
                <a:cs typeface="Tahoma"/>
                <a:sym typeface="Tahoma"/>
              </a:defRPr>
            </a:lvl1pPr>
          </a:lstStyle>
          <a:p>
            <a:pPr/>
            <a:r>
              <a:t>10 MOST BACKWARD &amp; TOP PERFORMING PANCHAYATS DISTRICT-WISE</a:t>
            </a:r>
          </a:p>
        </p:txBody>
      </p:sp>
      <p:graphicFrame>
        <p:nvGraphicFramePr>
          <p:cNvPr id="726" name="Content Placeholder 3"/>
          <p:cNvGraphicFramePr/>
          <p:nvPr/>
        </p:nvGraphicFramePr>
        <p:xfrm>
          <a:off x="2819400" y="1238250"/>
          <a:ext cx="6934200" cy="4819657"/>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62857"/>
                <a:gridCol w="1008018"/>
                <a:gridCol w="2090190"/>
                <a:gridCol w="1580070"/>
                <a:gridCol w="1793065"/>
              </a:tblGrid>
              <a:tr h="191923">
                <a:tc gridSpan="5">
                  <a:txBody>
                    <a:bodyPr/>
                    <a:lstStyle/>
                    <a:p>
                      <a:pPr algn="ctr" defTabSz="914400">
                        <a:lnSpc>
                          <a:spcPct val="115000"/>
                        </a:lnSpc>
                        <a:defRPr sz="1800"/>
                      </a:pPr>
                      <a:r>
                        <a:rPr b="1" sz="1200">
                          <a:solidFill>
                            <a:srgbClr val="FFFFFF"/>
                          </a:solidFill>
                          <a:latin typeface="Tahoma"/>
                          <a:ea typeface="Tahoma"/>
                          <a:cs typeface="Tahoma"/>
                          <a:sym typeface="Tahoma"/>
                        </a:rPr>
                        <a:t>10 MOST BACKWARD AND TOP PERFORMING PANCHAYATS OF DISTRICT BANDIPORE</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r>
              <a:tr h="405427">
                <a:tc>
                  <a:txBody>
                    <a:bodyPr/>
                    <a:lstStyle/>
                    <a:p>
                      <a:pPr algn="ctr" defTabSz="914400">
                        <a:lnSpc>
                          <a:spcPct val="115000"/>
                        </a:lnSpc>
                        <a:defRPr b="1" sz="1200">
                          <a:latin typeface="Tahoma"/>
                          <a:ea typeface="Tahoma"/>
                          <a:cs typeface="Tahoma"/>
                          <a:sym typeface="Tahoma"/>
                        </a:defRPr>
                      </a:pPr>
                      <a:r>
                        <a:t>S</a:t>
                      </a:r>
                    </a:p>
                    <a:p>
                      <a:pPr algn="ctr" defTabSz="914400">
                        <a:lnSpc>
                          <a:spcPct val="115000"/>
                        </a:lnSpc>
                        <a:defRPr b="1" sz="1200">
                          <a:latin typeface="Tahoma"/>
                          <a:ea typeface="Tahoma"/>
                          <a:cs typeface="Tahoma"/>
                          <a:sym typeface="Tahoma"/>
                        </a:defRPr>
                      </a:pPr>
                      <a:r>
                        <a:t>NO</a:t>
                      </a:r>
                    </a:p>
                  </a:txBody>
                  <a:tcPr marL="0" marR="0" marT="0" marB="0" anchor="t" anchorCtr="0" horzOverflow="overflow">
                    <a:lnL w="12700">
                      <a:solidFill>
                        <a:srgbClr val="F4B083"/>
                      </a:solidFill>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DISTRICT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BLOCK</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PANCHAYAT</a:t>
                      </a:r>
                    </a:p>
                  </a:txBody>
                  <a:tcPr marL="0" marR="0" marT="0" marB="0" anchor="t" anchorCtr="0" horzOverflow="overflow">
                    <a:lnL w="12700">
                      <a:miter lim="400000"/>
                    </a:lnL>
                    <a:lnR w="12700">
                      <a:miter lim="400000"/>
                    </a:lnR>
                    <a:lnT w="12700">
                      <a:solidFill>
                        <a:srgbClr val="ED7D31"/>
                      </a:solidFill>
                    </a:lnT>
                    <a:lnB w="12700">
                      <a:solidFill>
                        <a:srgbClr val="F4B083"/>
                      </a:solidFill>
                    </a:lnB>
                    <a:solidFill>
                      <a:srgbClr val="FBE4D5"/>
                    </a:solidFill>
                  </a:tcPr>
                </a:tc>
                <a:tc>
                  <a:txBody>
                    <a:bodyPr/>
                    <a:lstStyle/>
                    <a:p>
                      <a:pPr algn="ctr" defTabSz="914400">
                        <a:lnSpc>
                          <a:spcPct val="115000"/>
                        </a:lnSpc>
                        <a:defRPr b="1" sz="1200">
                          <a:latin typeface="Tahoma"/>
                          <a:ea typeface="Tahoma"/>
                          <a:cs typeface="Tahoma"/>
                          <a:sym typeface="Tahoma"/>
                        </a:defRPr>
                      </a:pPr>
                      <a:r>
                        <a:t>TOTAL SCORE </a:t>
                      </a:r>
                    </a:p>
                    <a:p>
                      <a:pPr algn="ctr" defTabSz="914400">
                        <a:lnSpc>
                          <a:spcPct val="115000"/>
                        </a:lnSpc>
                        <a:defRPr b="1" sz="1200">
                          <a:latin typeface="Tahoma"/>
                          <a:ea typeface="Tahoma"/>
                          <a:cs typeface="Tahoma"/>
                          <a:sym typeface="Tahoma"/>
                        </a:defRPr>
                      </a:pPr>
                      <a:r>
                        <a:t>(100)</a:t>
                      </a:r>
                    </a:p>
                  </a:txBody>
                  <a:tcPr marL="0" marR="0" marT="0" marB="0" anchor="t" anchorCtr="0" horzOverflow="overflow">
                    <a:lnL w="12700">
                      <a:miter lim="400000"/>
                    </a:lnL>
                    <a:lnR w="12700">
                      <a:solidFill>
                        <a:srgbClr val="F4B083"/>
                      </a:solidFill>
                    </a:lnR>
                    <a:lnT w="12700">
                      <a:solidFill>
                        <a:srgbClr val="ED7D31"/>
                      </a:solidFill>
                    </a:lnT>
                    <a:lnB w="12700">
                      <a:solidFill>
                        <a:srgbClr val="F4B083"/>
                      </a:solidFill>
                    </a:lnB>
                    <a:solidFill>
                      <a:srgbClr val="FBE4D5"/>
                    </a:solidFill>
                  </a:tcPr>
                </a:tc>
              </a:tr>
              <a:tr h="191923">
                <a:tc gridSpan="5">
                  <a:txBody>
                    <a:bodyPr/>
                    <a:lstStyle/>
                    <a:p>
                      <a:pPr algn="ctr" defTabSz="914400">
                        <a:lnSpc>
                          <a:spcPct val="115000"/>
                        </a:lnSpc>
                        <a:defRPr sz="1800"/>
                      </a:pPr>
                      <a:r>
                        <a:rPr b="1" sz="1200">
                          <a:latin typeface="Tahoma"/>
                          <a:ea typeface="Tahoma"/>
                          <a:cs typeface="Tahoma"/>
                          <a:sym typeface="Tahoma"/>
                        </a:rPr>
                        <a:t>10 MOST BACKWARD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Block12 (TULAIL)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Buglinder B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49.78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Block12 (TULAIL)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Neeru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51.97</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Block12 (TULAIL)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Zadigye-B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52.73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Block12 (TULAIL)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Zadigye-A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53.46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Block12 (TULAIL)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Jurniyal B</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54.20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Block12 (TULAIL)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Gujran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54.65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Block-2 (ARIN)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Sumlar A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55.52</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Block12 (TULAIL)</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Buglinder A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55.88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Block12 (TULAIL)</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Jurniyal A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56.61</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Block-5 (BANDIPORA)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Larwalpora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58.10</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gridSpan="5">
                  <a:txBody>
                    <a:bodyPr/>
                    <a:lstStyle/>
                    <a:p>
                      <a:pPr algn="ctr" defTabSz="914400">
                        <a:lnSpc>
                          <a:spcPct val="115000"/>
                        </a:lnSpc>
                        <a:defRPr sz="1800"/>
                      </a:pPr>
                      <a:r>
                        <a:rPr b="1" sz="1200">
                          <a:latin typeface="Tahoma"/>
                          <a:ea typeface="Tahoma"/>
                          <a:cs typeface="Tahoma"/>
                          <a:sym typeface="Tahoma"/>
                        </a:rPr>
                        <a:t>10 TOP PERFORMING PANCHAYATS</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hMerge="1">
                  <a:tcPr/>
                </a:tc>
                <a:tc hMerge="1">
                  <a:tcPr/>
                </a:tc>
                <a:tc hMerge="1">
                  <a:tcPr/>
                </a:tc>
              </a:tr>
              <a:tr h="191923">
                <a:tc>
                  <a:txBody>
                    <a:bodyPr/>
                    <a:lstStyle/>
                    <a:p>
                      <a:pPr algn="ctr" defTabSz="914400">
                        <a:lnSpc>
                          <a:spcPct val="115000"/>
                        </a:lnSpc>
                        <a:defRPr sz="1800"/>
                      </a:pPr>
                      <a:r>
                        <a:rPr b="1" sz="1200">
                          <a:latin typeface="Tahoma"/>
                          <a:ea typeface="Tahoma"/>
                          <a:cs typeface="Tahoma"/>
                          <a:sym typeface="Tahoma"/>
                        </a:rPr>
                        <a:t>1</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Block-5 (BANDIPORA)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Nadihal A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75.96</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2</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Block-7 (GANISTAN)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Trigam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75.73</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3</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Block-5 (BANDIPORA)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Watapora A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74.85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4</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Block-8 (NAIDKHAI)</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Shahgund A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74.34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5</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Block-4 (Bonkoot)</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Boothu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73.89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6</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Block-5 (BANDIPORA)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Garoora B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73.75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7</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Block-7 (GANISTAN)</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Ganastan B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73.59</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8</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Block-6 (HAJIN)</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Ajas 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73.45</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r h="191923">
                <a:tc>
                  <a:txBody>
                    <a:bodyPr/>
                    <a:lstStyle/>
                    <a:p>
                      <a:pPr algn="ctr" defTabSz="914400">
                        <a:lnSpc>
                          <a:spcPct val="115000"/>
                        </a:lnSpc>
                        <a:defRPr sz="1800"/>
                      </a:pPr>
                      <a:r>
                        <a:rPr b="1" sz="1200">
                          <a:latin typeface="Tahoma"/>
                          <a:ea typeface="Tahoma"/>
                          <a:cs typeface="Tahoma"/>
                          <a:sym typeface="Tahoma"/>
                        </a:rPr>
                        <a:t>9</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Block-5 (BANDIPORA)</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l" defTabSz="914400">
                        <a:lnSpc>
                          <a:spcPct val="115000"/>
                        </a:lnSpc>
                        <a:defRPr sz="1800"/>
                      </a:pPr>
                      <a:r>
                        <a:rPr b="1" sz="1200">
                          <a:latin typeface="Tahoma"/>
                          <a:ea typeface="Tahoma"/>
                          <a:cs typeface="Tahoma"/>
                          <a:sym typeface="Tahoma"/>
                        </a:rPr>
                        <a:t>Gamroo </a:t>
                      </a:r>
                    </a:p>
                  </a:txBody>
                  <a:tcPr marL="0" marR="0" marT="0" marB="0" anchor="t" anchorCtr="0" horzOverflow="overflow">
                    <a:lnL w="12700">
                      <a:miter lim="400000"/>
                    </a:lnL>
                    <a:lnR w="12700">
                      <a:miter lim="400000"/>
                    </a:lnR>
                    <a:lnT w="12700">
                      <a:solidFill>
                        <a:srgbClr val="F4B083"/>
                      </a:solidFill>
                    </a:lnT>
                    <a:lnB w="12700">
                      <a:solidFill>
                        <a:srgbClr val="F4B083"/>
                      </a:solidFill>
                    </a:lnB>
                    <a:noFill/>
                  </a:tcPr>
                </a:tc>
                <a:tc>
                  <a:txBody>
                    <a:bodyPr/>
                    <a:lstStyle/>
                    <a:p>
                      <a:pPr algn="ctr" defTabSz="914400">
                        <a:lnSpc>
                          <a:spcPct val="115000"/>
                        </a:lnSpc>
                        <a:defRPr sz="1800"/>
                      </a:pPr>
                      <a:r>
                        <a:rPr b="1" sz="1200">
                          <a:latin typeface="Tahoma"/>
                          <a:ea typeface="Tahoma"/>
                          <a:cs typeface="Tahoma"/>
                          <a:sym typeface="Tahoma"/>
                        </a:rPr>
                        <a:t>73.18</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noFill/>
                  </a:tcPr>
                </a:tc>
              </a:tr>
              <a:tr h="191923">
                <a:tc>
                  <a:txBody>
                    <a:bodyPr/>
                    <a:lstStyle/>
                    <a:p>
                      <a:pPr algn="ctr" defTabSz="914400">
                        <a:lnSpc>
                          <a:spcPct val="115000"/>
                        </a:lnSpc>
                        <a:defRPr sz="1800"/>
                      </a:pPr>
                      <a:r>
                        <a:rPr b="1" sz="1200">
                          <a:latin typeface="Tahoma"/>
                          <a:ea typeface="Tahoma"/>
                          <a:cs typeface="Tahoma"/>
                          <a:sym typeface="Tahoma"/>
                        </a:rPr>
                        <a:t>10</a:t>
                      </a:r>
                    </a:p>
                  </a:txBody>
                  <a:tcPr marL="0" marR="0" marT="0" marB="0" anchor="t" anchorCtr="0" horzOverflow="overflow">
                    <a:lnL w="12700">
                      <a:solidFill>
                        <a:srgbClr val="F4B083"/>
                      </a:solidFill>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Bandipore</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Block-5 (BANDIPORA)</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1200">
                          <a:latin typeface="Tahoma"/>
                          <a:ea typeface="Tahoma"/>
                          <a:cs typeface="Tahoma"/>
                          <a:sym typeface="Tahoma"/>
                        </a:rPr>
                        <a:t>Ayathmulla </a:t>
                      </a:r>
                    </a:p>
                  </a:txBody>
                  <a:tcPr marL="0" marR="0" marT="0" marB="0" anchor="t" anchorCtr="0" horzOverflow="overflow">
                    <a:lnL w="12700">
                      <a:miter lim="400000"/>
                    </a:lnL>
                    <a:lnR w="12700">
                      <a:miter lim="400000"/>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1200">
                          <a:latin typeface="Tahoma"/>
                          <a:ea typeface="Tahoma"/>
                          <a:cs typeface="Tahoma"/>
                          <a:sym typeface="Tahoma"/>
                        </a:rPr>
                        <a:t>73.14</a:t>
                      </a:r>
                    </a:p>
                  </a:txBody>
                  <a:tcPr marL="0" marR="0" marT="0" marB="0" anchor="t" anchorCtr="0" horzOverflow="overflow">
                    <a:lnL w="12700">
                      <a:miter lim="400000"/>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8" name="Content Placeholder 4"/>
          <p:cNvSpPr txBox="1"/>
          <p:nvPr>
            <p:ph type="body" idx="1"/>
          </p:nvPr>
        </p:nvSpPr>
        <p:spPr>
          <a:xfrm>
            <a:off x="1981200" y="1143000"/>
            <a:ext cx="8229600" cy="5410200"/>
          </a:xfrm>
          <a:prstGeom prst="rect">
            <a:avLst/>
          </a:prstGeom>
        </p:spPr>
        <p:txBody>
          <a:bodyPr/>
          <a:lstStyle/>
          <a:p>
            <a:pPr algn="just">
              <a:spcBef>
                <a:spcPts val="300"/>
              </a:spcBef>
              <a:defRPr b="1" sz="1600">
                <a:effectLst/>
                <a:latin typeface="Tahoma"/>
                <a:ea typeface="Tahoma"/>
                <a:cs typeface="Tahoma"/>
                <a:sym typeface="Tahoma"/>
              </a:defRPr>
            </a:pPr>
            <a:r>
              <a:t>The Union Territory of Jammu &amp; Kashmir has long border running through 8 districts viz., Jammu, Samba, Kathua, Rajouri, Poonch, Bandipora, Baramulla and Kupwara. As per the guidelines, BADP covers all the census Villages/Towns, Semi-urban areas located within 0-10 Kms distance from the first habitation from International Border/ Line of Control (IB/LoC). </a:t>
            </a:r>
          </a:p>
          <a:p>
            <a:pPr algn="just">
              <a:defRPr b="1" sz="1600">
                <a:effectLst/>
                <a:latin typeface="Tahoma"/>
                <a:ea typeface="Tahoma"/>
                <a:cs typeface="Tahoma"/>
                <a:sym typeface="Tahoma"/>
              </a:defRPr>
            </a:pPr>
          </a:p>
          <a:p>
            <a:pPr algn="just">
              <a:spcBef>
                <a:spcPts val="300"/>
              </a:spcBef>
              <a:defRPr b="1" sz="1600">
                <a:effectLst/>
                <a:latin typeface="Tahoma"/>
                <a:ea typeface="Tahoma"/>
                <a:cs typeface="Tahoma"/>
                <a:sym typeface="Tahoma"/>
              </a:defRPr>
            </a:pPr>
            <a:r>
              <a:t>In J&amp;K, Border areas are spread in 8 Districts, 82 Border Blocks, 1180 Panchayats, 1748 Habitations, 1714 Villages having Population of 25.97 lakh Souls (Census-2011) covering 5.29 lakh hectare area.</a:t>
            </a:r>
          </a:p>
          <a:p>
            <a:pPr algn="just">
              <a:defRPr b="1" sz="1600">
                <a:effectLst/>
                <a:latin typeface="Tahoma"/>
                <a:ea typeface="Tahoma"/>
                <a:cs typeface="Tahoma"/>
                <a:sym typeface="Tahoma"/>
              </a:defRPr>
            </a:pPr>
          </a:p>
          <a:p>
            <a:pPr algn="just">
              <a:spcBef>
                <a:spcPts val="300"/>
              </a:spcBef>
              <a:defRPr b="1" sz="1600">
                <a:effectLst/>
                <a:latin typeface="Tahoma"/>
                <a:ea typeface="Tahoma"/>
                <a:cs typeface="Tahoma"/>
                <a:sym typeface="Tahoma"/>
              </a:defRPr>
            </a:pPr>
            <a:r>
              <a:t>Based on the 100 Indicators, All the 1180 Panchayats of 8 districts were segregated and analyzed separately along with the selected Aspirational Panchayats from these Blocks. 77 Panchayats from 82 Border Blocks fall in the Aspirational Panchayats. </a:t>
            </a:r>
          </a:p>
          <a:p>
            <a:pPr algn="just">
              <a:defRPr b="1" sz="1600">
                <a:effectLst/>
                <a:latin typeface="Tahoma"/>
                <a:ea typeface="Tahoma"/>
                <a:cs typeface="Tahoma"/>
                <a:sym typeface="Tahoma"/>
              </a:defRPr>
            </a:pPr>
          </a:p>
          <a:p>
            <a:pPr algn="just">
              <a:spcBef>
                <a:spcPts val="300"/>
              </a:spcBef>
              <a:defRPr b="1" sz="1600">
                <a:effectLst/>
                <a:latin typeface="Tahoma"/>
                <a:ea typeface="Tahoma"/>
                <a:cs typeface="Tahoma"/>
                <a:sym typeface="Tahoma"/>
              </a:defRPr>
            </a:pPr>
            <a:r>
              <a:t>77 Panchayats are selected from 82 Border Blocks as Aspirational Panchayats. The most backward Panchayat is in Buglinder B from Block Tulail District Bandipore having score 49.78. While as, the last Aspirational Panchayat selected from Border Areas is Panchayat Nanga of Block Ramgarh, District Sambas having a score of 79.59.</a:t>
            </a:r>
          </a:p>
        </p:txBody>
      </p:sp>
      <p:grpSp>
        <p:nvGrpSpPr>
          <p:cNvPr id="731" name="AutoShape 1"/>
          <p:cNvGrpSpPr/>
          <p:nvPr/>
        </p:nvGrpSpPr>
        <p:grpSpPr>
          <a:xfrm>
            <a:off x="2438400" y="381000"/>
            <a:ext cx="7664450" cy="587376"/>
            <a:chOff x="0" y="0"/>
            <a:chExt cx="7664450" cy="587375"/>
          </a:xfrm>
        </p:grpSpPr>
        <p:sp>
          <p:nvSpPr>
            <p:cNvPr id="729" name="Rounded Rectangle"/>
            <p:cNvSpPr/>
            <p:nvPr/>
          </p:nvSpPr>
          <p:spPr>
            <a:xfrm>
              <a:off x="0" y="0"/>
              <a:ext cx="7664450" cy="587375"/>
            </a:xfrm>
            <a:prstGeom prst="roundRect">
              <a:avLst>
                <a:gd name="adj" fmla="val 16667"/>
              </a:avLst>
            </a:prstGeom>
            <a:solidFill>
              <a:srgbClr val="ED7D31"/>
            </a:solidFill>
            <a:ln w="31750" cap="flat">
              <a:solidFill>
                <a:srgbClr val="ED7D31"/>
              </a:solidFill>
              <a:prstDash val="solid"/>
              <a:round/>
            </a:ln>
            <a:effectLst/>
          </p:spPr>
          <p:txBody>
            <a:bodyPr wrap="square" lIns="45719" tIns="45719" rIns="45719" bIns="45719" numCol="1" anchor="t">
              <a:noAutofit/>
            </a:bodyPr>
            <a:lstStyle/>
            <a:p>
              <a:pPr algn="ctr" defTabSz="914400">
                <a:defRPr sz="2000">
                  <a:solidFill>
                    <a:srgbClr val="FFFFFF"/>
                  </a:solidFill>
                  <a:latin typeface="Tahoma"/>
                  <a:ea typeface="Tahoma"/>
                  <a:cs typeface="Tahoma"/>
                  <a:sym typeface="Tahoma"/>
                </a:defRPr>
              </a:pPr>
            </a:p>
          </p:txBody>
        </p:sp>
        <p:sp>
          <p:nvSpPr>
            <p:cNvPr id="730" name="BORDER AREA PANCHAYATS"/>
            <p:cNvSpPr txBox="1"/>
            <p:nvPr/>
          </p:nvSpPr>
          <p:spPr>
            <a:xfrm>
              <a:off x="90268" y="44548"/>
              <a:ext cx="7483914"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914400">
                <a:defRPr b="1" sz="2000">
                  <a:solidFill>
                    <a:srgbClr val="FFFFFF"/>
                  </a:solidFill>
                  <a:latin typeface="Tahoma"/>
                  <a:ea typeface="Tahoma"/>
                  <a:cs typeface="Tahoma"/>
                  <a:sym typeface="Tahoma"/>
                </a:defRPr>
              </a:lvl1pPr>
            </a:lstStyle>
            <a:p>
              <a:pPr/>
              <a:r>
                <a:t>BORDER AREA PANCHAYATS</a:t>
              </a:r>
            </a:p>
          </p:txBody>
        </p:sp>
      </p:grpSp>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35" name="AutoShape 1"/>
          <p:cNvGrpSpPr/>
          <p:nvPr/>
        </p:nvGrpSpPr>
        <p:grpSpPr>
          <a:xfrm>
            <a:off x="2514600" y="228600"/>
            <a:ext cx="7664450" cy="587376"/>
            <a:chOff x="0" y="0"/>
            <a:chExt cx="7664450" cy="587375"/>
          </a:xfrm>
        </p:grpSpPr>
        <p:sp>
          <p:nvSpPr>
            <p:cNvPr id="733" name="Rounded Rectangle"/>
            <p:cNvSpPr/>
            <p:nvPr/>
          </p:nvSpPr>
          <p:spPr>
            <a:xfrm>
              <a:off x="0" y="0"/>
              <a:ext cx="7664450" cy="587375"/>
            </a:xfrm>
            <a:prstGeom prst="roundRect">
              <a:avLst>
                <a:gd name="adj" fmla="val 16667"/>
              </a:avLst>
            </a:prstGeom>
            <a:solidFill>
              <a:srgbClr val="ED7D31"/>
            </a:solidFill>
            <a:ln w="31750" cap="flat">
              <a:solidFill>
                <a:srgbClr val="ED7D31"/>
              </a:solidFill>
              <a:prstDash val="solid"/>
              <a:round/>
            </a:ln>
            <a:effectLst/>
          </p:spPr>
          <p:txBody>
            <a:bodyPr wrap="square" lIns="45719" tIns="45719" rIns="45719" bIns="45719" numCol="1" anchor="t">
              <a:noAutofit/>
            </a:bodyPr>
            <a:lstStyle/>
            <a:p>
              <a:pPr algn="ctr" defTabSz="914400">
                <a:defRPr sz="2000">
                  <a:solidFill>
                    <a:srgbClr val="FFFFFF"/>
                  </a:solidFill>
                  <a:latin typeface="Tahoma"/>
                  <a:ea typeface="Tahoma"/>
                  <a:cs typeface="Tahoma"/>
                  <a:sym typeface="Tahoma"/>
                </a:defRPr>
              </a:pPr>
            </a:p>
          </p:txBody>
        </p:sp>
        <p:sp>
          <p:nvSpPr>
            <p:cNvPr id="734" name="BORDER AREA PANCHAYATS"/>
            <p:cNvSpPr txBox="1"/>
            <p:nvPr/>
          </p:nvSpPr>
          <p:spPr>
            <a:xfrm>
              <a:off x="90268" y="44548"/>
              <a:ext cx="7483914" cy="396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914400">
                <a:defRPr b="1" sz="2000">
                  <a:solidFill>
                    <a:srgbClr val="FFFFFF"/>
                  </a:solidFill>
                  <a:latin typeface="Tahoma"/>
                  <a:ea typeface="Tahoma"/>
                  <a:cs typeface="Tahoma"/>
                  <a:sym typeface="Tahoma"/>
                </a:defRPr>
              </a:lvl1pPr>
            </a:lstStyle>
            <a:p>
              <a:pPr/>
              <a:r>
                <a:t>BORDER AREA PANCHAYATS</a:t>
              </a:r>
            </a:p>
          </p:txBody>
        </p:sp>
      </p:grpSp>
      <p:graphicFrame>
        <p:nvGraphicFramePr>
          <p:cNvPr id="736" name="Content Placeholder 7"/>
          <p:cNvGraphicFramePr/>
          <p:nvPr/>
        </p:nvGraphicFramePr>
        <p:xfrm>
          <a:off x="1981200" y="914400"/>
          <a:ext cx="8534401" cy="6057898"/>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389357"/>
                <a:gridCol w="969253"/>
                <a:gridCol w="646169"/>
                <a:gridCol w="714100"/>
                <a:gridCol w="671021"/>
                <a:gridCol w="671021"/>
                <a:gridCol w="820138"/>
                <a:gridCol w="820138"/>
                <a:gridCol w="2833202"/>
              </a:tblGrid>
              <a:tr h="168621">
                <a:tc gridSpan="9">
                  <a:txBody>
                    <a:bodyPr/>
                    <a:lstStyle/>
                    <a:p>
                      <a:pPr algn="ctr" defTabSz="914400">
                        <a:lnSpc>
                          <a:spcPct val="115000"/>
                        </a:lnSpc>
                        <a:defRPr sz="1800"/>
                      </a:pPr>
                      <a:r>
                        <a:rPr b="1" sz="1000">
                          <a:latin typeface="Tahoma"/>
                          <a:ea typeface="Tahoma"/>
                          <a:cs typeface="Tahoma"/>
                          <a:sym typeface="Tahoma"/>
                        </a:rPr>
                        <a:t>77 Border Areas Aspirational Panchayats of J&amp;K</a:t>
                      </a:r>
                    </a:p>
                  </a:txBody>
                  <a:tcPr marL="0" marR="0" marT="0" marB="0" anchor="t" anchorCtr="0" horzOverflow="overflow">
                    <a:lnL w="12700">
                      <a:solidFill>
                        <a:srgbClr val="ED7D31"/>
                      </a:solidFill>
                    </a:lnL>
                    <a:lnR w="12700">
                      <a:solidFill>
                        <a:srgbClr val="ED7D31"/>
                      </a:solidFill>
                    </a:lnR>
                    <a:lnT w="12700">
                      <a:solidFill>
                        <a:srgbClr val="ED7D31"/>
                      </a:solidFill>
                    </a:lnT>
                    <a:lnB w="12700">
                      <a:solidFill>
                        <a:srgbClr val="ED7D31"/>
                      </a:solidFill>
                    </a:lnB>
                    <a:solidFill>
                      <a:srgbClr val="ED7D31"/>
                    </a:solidFill>
                  </a:tcPr>
                </a:tc>
                <a:tc hMerge="1">
                  <a:tcPr/>
                </a:tc>
                <a:tc hMerge="1">
                  <a:tcPr/>
                </a:tc>
                <a:tc hMerge="1">
                  <a:tcPr/>
                </a:tc>
                <a:tc hMerge="1">
                  <a:tcPr/>
                </a:tc>
                <a:tc hMerge="1">
                  <a:tcPr/>
                </a:tc>
                <a:tc hMerge="1">
                  <a:tcPr/>
                </a:tc>
                <a:tc hMerge="1">
                  <a:tcPr/>
                </a:tc>
                <a:tc hMerge="1">
                  <a:tcPr/>
                </a:tc>
              </a:tr>
              <a:tr h="960280">
                <a:tc>
                  <a:txBody>
                    <a:bodyPr/>
                    <a:lstStyle/>
                    <a:p>
                      <a:pPr algn="ctr" defTabSz="914400">
                        <a:lnSpc>
                          <a:spcPct val="115000"/>
                        </a:lnSpc>
                        <a:defRPr b="1" sz="900">
                          <a:solidFill>
                            <a:srgbClr val="0070C0"/>
                          </a:solidFill>
                          <a:latin typeface="Tahoma"/>
                          <a:ea typeface="Tahoma"/>
                          <a:cs typeface="Tahoma"/>
                          <a:sym typeface="Tahoma"/>
                        </a:defRPr>
                      </a:pPr>
                      <a:r>
                        <a:t>S.</a:t>
                      </a:r>
                    </a:p>
                    <a:p>
                      <a:pPr algn="ctr" defTabSz="914400">
                        <a:lnSpc>
                          <a:spcPct val="115000"/>
                        </a:lnSpc>
                        <a:defRPr b="1" sz="900">
                          <a:solidFill>
                            <a:srgbClr val="0070C0"/>
                          </a:solidFill>
                          <a:latin typeface="Tahoma"/>
                          <a:ea typeface="Tahoma"/>
                          <a:cs typeface="Tahoma"/>
                          <a:sym typeface="Tahoma"/>
                        </a:defRPr>
                      </a:pPr>
                      <a:r>
                        <a:t>No</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900">
                          <a:solidFill>
                            <a:srgbClr val="0070C0"/>
                          </a:solidFill>
                          <a:latin typeface="Tahoma"/>
                          <a:ea typeface="Tahoma"/>
                          <a:cs typeface="Tahoma"/>
                          <a:sym typeface="Tahoma"/>
                        </a:rPr>
                        <a:t>District</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900">
                          <a:solidFill>
                            <a:srgbClr val="0070C0"/>
                          </a:solidFill>
                          <a:latin typeface="Tahoma"/>
                          <a:ea typeface="Tahoma"/>
                          <a:cs typeface="Tahoma"/>
                          <a:sym typeface="Tahoma"/>
                        </a:rPr>
                        <a:t>Number of Blocks in the District</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900">
                          <a:solidFill>
                            <a:srgbClr val="0070C0"/>
                          </a:solidFill>
                          <a:latin typeface="Tahoma"/>
                          <a:ea typeface="Tahoma"/>
                          <a:cs typeface="Tahoma"/>
                          <a:sym typeface="Tahoma"/>
                        </a:rPr>
                        <a:t>Number of Panchayats in the District</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900">
                          <a:solidFill>
                            <a:srgbClr val="0070C0"/>
                          </a:solidFill>
                          <a:latin typeface="Tahoma"/>
                          <a:ea typeface="Tahoma"/>
                          <a:cs typeface="Tahoma"/>
                          <a:sym typeface="Tahoma"/>
                        </a:rPr>
                        <a:t>Number of Border Blocks in the District</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900">
                          <a:solidFill>
                            <a:srgbClr val="0070C0"/>
                          </a:solidFill>
                          <a:latin typeface="Tahoma"/>
                          <a:ea typeface="Tahoma"/>
                          <a:cs typeface="Tahoma"/>
                          <a:sym typeface="Tahoma"/>
                        </a:rPr>
                        <a:t>Number of Border Panchayats in the District</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900">
                          <a:solidFill>
                            <a:srgbClr val="0070C0"/>
                          </a:solidFill>
                          <a:latin typeface="Tahoma"/>
                          <a:ea typeface="Tahoma"/>
                          <a:cs typeface="Tahoma"/>
                          <a:sym typeface="Tahoma"/>
                        </a:rPr>
                        <a:t>Number of Border Blocks covering Aspirational Panchayats</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900">
                          <a:solidFill>
                            <a:srgbClr val="0070C0"/>
                          </a:solidFill>
                          <a:latin typeface="Tahoma"/>
                          <a:ea typeface="Tahoma"/>
                          <a:cs typeface="Tahoma"/>
                          <a:sym typeface="Tahoma"/>
                        </a:rPr>
                        <a:t>Number of Border Panchayats selected as Aspirational Panchayats</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c>
                  <a:txBody>
                    <a:bodyPr/>
                    <a:lstStyle/>
                    <a:p>
                      <a:pPr algn="ctr" defTabSz="914400">
                        <a:lnSpc>
                          <a:spcPct val="115000"/>
                        </a:lnSpc>
                        <a:defRPr sz="1800"/>
                      </a:pPr>
                      <a:r>
                        <a:rPr b="1" sz="900">
                          <a:solidFill>
                            <a:srgbClr val="0070C0"/>
                          </a:solidFill>
                          <a:latin typeface="Tahoma"/>
                          <a:ea typeface="Tahoma"/>
                          <a:cs typeface="Tahoma"/>
                          <a:sym typeface="Tahoma"/>
                        </a:rPr>
                        <a:t>Name of Aspirational Panchayat</a:t>
                      </a:r>
                    </a:p>
                  </a:txBody>
                  <a:tcPr marL="0" marR="0" marT="0" marB="0" anchor="t" anchorCtr="0" horzOverflow="overflow">
                    <a:lnL w="12700">
                      <a:solidFill>
                        <a:srgbClr val="F4B083"/>
                      </a:solidFill>
                    </a:lnL>
                    <a:lnR w="12700">
                      <a:solidFill>
                        <a:srgbClr val="F4B083"/>
                      </a:solidFill>
                    </a:lnR>
                    <a:lnT w="12700">
                      <a:solidFill>
                        <a:srgbClr val="ED7D31"/>
                      </a:solidFill>
                    </a:lnT>
                    <a:lnB w="12700">
                      <a:solidFill>
                        <a:srgbClr val="F4B083"/>
                      </a:solidFill>
                    </a:lnB>
                    <a:solidFill>
                      <a:srgbClr val="FBE4D5"/>
                    </a:solidFill>
                  </a:tcPr>
                </a:tc>
              </a:tr>
              <a:tr h="146339">
                <a:tc>
                  <a:txBody>
                    <a:bodyPr/>
                    <a:lstStyle/>
                    <a:p>
                      <a:pPr algn="ctr" defTabSz="914400">
                        <a:lnSpc>
                          <a:spcPct val="115000"/>
                        </a:lnSpc>
                        <a:defRPr sz="1800"/>
                      </a:pPr>
                      <a:r>
                        <a:rPr b="1" sz="900">
                          <a:latin typeface="Tahoma"/>
                          <a:ea typeface="Tahoma"/>
                          <a:cs typeface="Tahoma"/>
                          <a:sym typeface="Tahoma"/>
                        </a:rPr>
                        <a:t>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634704">
                <a:tc>
                  <a:txBody>
                    <a:bodyPr/>
                    <a:lstStyle/>
                    <a:p>
                      <a:pPr algn="ctr" defTabSz="914400">
                        <a:lnSpc>
                          <a:spcPct val="115000"/>
                        </a:lnSpc>
                        <a:defRPr sz="1800"/>
                      </a:pPr>
                      <a:r>
                        <a:rPr b="1" sz="900">
                          <a:latin typeface="Tahoma"/>
                          <a:ea typeface="Tahoma"/>
                          <a:cs typeface="Tahoma"/>
                          <a:sym typeface="Tahoma"/>
                        </a:rPr>
                        <a:t>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900">
                          <a:latin typeface="Tahoma"/>
                          <a:ea typeface="Tahoma"/>
                          <a:cs typeface="Tahoma"/>
                          <a:sym typeface="Tahoma"/>
                        </a:rPr>
                        <a:t>Jammu</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20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305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12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175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12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12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900">
                          <a:solidFill>
                            <a:srgbClr val="000118"/>
                          </a:solidFill>
                          <a:latin typeface="Tahoma"/>
                          <a:ea typeface="Tahoma"/>
                          <a:cs typeface="Tahoma"/>
                          <a:sym typeface="Tahoma"/>
                        </a:rPr>
                        <a:t>1. Rathana 2. Bansultan Upper 3. Gurha Manhassan 4. Abdal 5. Bardoh 6. Sungal Upper 7. Karloop 8. Mawa Brahmana 9. Gigrial 10. Kirpalpur 11. Dori 12. Pachail.</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46339">
                <a:tc>
                  <a:txBody>
                    <a:bodyPr/>
                    <a:lstStyle/>
                    <a:p>
                      <a:pPr algn="ctr" defTabSz="914400">
                        <a:lnSpc>
                          <a:spcPct val="115000"/>
                        </a:lnSpc>
                        <a:defRPr sz="1800"/>
                      </a:pPr>
                      <a:r>
                        <a:rPr b="1" sz="900">
                          <a:latin typeface="Tahoma"/>
                          <a:ea typeface="Tahoma"/>
                          <a:cs typeface="Tahoma"/>
                          <a:sym typeface="Tahoma"/>
                        </a:rPr>
                        <a:t>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defRPr sz="1800"/>
                      </a:pPr>
                      <a:r>
                        <a:rPr b="1" sz="900">
                          <a:latin typeface="Tahoma"/>
                          <a:ea typeface="Tahoma"/>
                          <a:cs typeface="Tahoma"/>
                          <a:sym typeface="Tahoma"/>
                        </a:rPr>
                        <a:t>Kathua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19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257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48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defRPr sz="1800"/>
                      </a:pPr>
                      <a:r>
                        <a:rPr b="1" sz="900">
                          <a:latin typeface="Tahoma"/>
                          <a:ea typeface="Tahoma"/>
                          <a:cs typeface="Tahoma"/>
                          <a:sym typeface="Tahoma"/>
                        </a:rPr>
                        <a:t>1. Sprain, 2. Changi, 3. Tarafwala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46339">
                <a:tc>
                  <a:txBody>
                    <a:bodyPr/>
                    <a:lstStyle/>
                    <a:p>
                      <a:pPr algn="ctr" defTabSz="914400">
                        <a:lnSpc>
                          <a:spcPct val="115000"/>
                        </a:lnSpc>
                        <a:defRPr sz="1800"/>
                      </a:pPr>
                      <a:r>
                        <a:rPr b="1" sz="900">
                          <a:latin typeface="Tahoma"/>
                          <a:ea typeface="Tahoma"/>
                          <a:cs typeface="Tahoma"/>
                          <a:sym typeface="Tahoma"/>
                        </a:rPr>
                        <a:t>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900">
                          <a:latin typeface="Tahoma"/>
                          <a:ea typeface="Tahoma"/>
                          <a:cs typeface="Tahoma"/>
                          <a:sym typeface="Tahoma"/>
                        </a:rPr>
                        <a:t>Samba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101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35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900">
                          <a:latin typeface="Tahoma"/>
                          <a:ea typeface="Tahoma"/>
                          <a:cs typeface="Tahoma"/>
                          <a:sym typeface="Tahoma"/>
                        </a:rPr>
                        <a:t>1. Badheri,  2. Madoon 3.  Nanga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471916">
                <a:tc>
                  <a:txBody>
                    <a:bodyPr/>
                    <a:lstStyle/>
                    <a:p>
                      <a:pPr algn="ctr" defTabSz="914400">
                        <a:lnSpc>
                          <a:spcPct val="115000"/>
                        </a:lnSpc>
                        <a:defRPr sz="1800"/>
                      </a:pPr>
                      <a:r>
                        <a:rPr b="1" sz="900">
                          <a:latin typeface="Tahoma"/>
                          <a:ea typeface="Tahoma"/>
                          <a:cs typeface="Tahoma"/>
                          <a:sym typeface="Tahoma"/>
                        </a:rPr>
                        <a:t>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defRPr sz="1800"/>
                      </a:pPr>
                      <a:r>
                        <a:rPr b="1" sz="900">
                          <a:latin typeface="Tahoma"/>
                          <a:ea typeface="Tahoma"/>
                          <a:cs typeface="Tahoma"/>
                          <a:sym typeface="Tahoma"/>
                        </a:rPr>
                        <a:t>Poonch</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11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229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156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defRPr sz="1800"/>
                      </a:pPr>
                      <a:r>
                        <a:rPr b="1" sz="900">
                          <a:latin typeface="Tahoma"/>
                          <a:ea typeface="Tahoma"/>
                          <a:cs typeface="Tahoma"/>
                          <a:sym typeface="Tahoma"/>
                        </a:rPr>
                        <a:t>1. Jarranwali Gali 2. Magyad Keni, 3. Kalaban Faizabad 4. Arigam 5 Noorkote 6. Saloonia A 7. Qasba Lower 8. Sawjian B</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797492">
                <a:tc>
                  <a:txBody>
                    <a:bodyPr/>
                    <a:lstStyle/>
                    <a:p>
                      <a:pPr algn="ctr" defTabSz="914400">
                        <a:lnSpc>
                          <a:spcPct val="115000"/>
                        </a:lnSpc>
                        <a:defRPr sz="1800"/>
                      </a:pPr>
                      <a:r>
                        <a:rPr b="1" sz="900">
                          <a:latin typeface="Tahoma"/>
                          <a:ea typeface="Tahoma"/>
                          <a:cs typeface="Tahoma"/>
                          <a:sym typeface="Tahoma"/>
                        </a:rPr>
                        <a:t>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900">
                          <a:latin typeface="Tahoma"/>
                          <a:ea typeface="Tahoma"/>
                          <a:cs typeface="Tahoma"/>
                          <a:sym typeface="Tahoma"/>
                        </a:rPr>
                        <a:t>Rajouri</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19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312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13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192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13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13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900">
                          <a:latin typeface="Tahoma"/>
                          <a:ea typeface="Tahoma"/>
                          <a:cs typeface="Tahoma"/>
                          <a:sym typeface="Tahoma"/>
                        </a:rPr>
                        <a:t>1. Chawa 2. Kalakass B 3. Bagla 4. Panjgrain Upper A 5. Mangota B 6. Deeing, 7. Bajwal Lower-A 8. Dehri Rehlyote Upper 9. Siot Upper 10, Agrati (S), 11. Garan, 12. Mahrajpur Plangar 13. Bhawani-A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46339">
                <a:tc gridSpan="2">
                  <a:txBody>
                    <a:bodyPr/>
                    <a:lstStyle/>
                    <a:p>
                      <a:pPr algn="ctr" defTabSz="914400">
                        <a:lnSpc>
                          <a:spcPct val="115000"/>
                        </a:lnSpc>
                        <a:defRPr sz="1800"/>
                      </a:pPr>
                      <a:r>
                        <a:rPr b="1" sz="900">
                          <a:solidFill>
                            <a:srgbClr val="00B050"/>
                          </a:solidFill>
                          <a:latin typeface="Tahoma"/>
                          <a:ea typeface="Tahoma"/>
                          <a:cs typeface="Tahoma"/>
                          <a:sym typeface="Tahoma"/>
                        </a:rPr>
                        <a:t>Total Jammu Region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a:txBody>
                    <a:bodyPr/>
                    <a:lstStyle/>
                    <a:p>
                      <a:pPr algn="ctr" defTabSz="914400">
                        <a:lnSpc>
                          <a:spcPct val="115000"/>
                        </a:lnSpc>
                        <a:defRPr sz="1800"/>
                      </a:pPr>
                      <a:r>
                        <a:rPr b="1" sz="900">
                          <a:solidFill>
                            <a:srgbClr val="00B050"/>
                          </a:solidFill>
                          <a:latin typeface="Tahoma"/>
                          <a:ea typeface="Tahoma"/>
                          <a:cs typeface="Tahoma"/>
                          <a:sym typeface="Tahoma"/>
                        </a:rPr>
                        <a:t>78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solidFill>
                            <a:srgbClr val="00B050"/>
                          </a:solidFill>
                          <a:latin typeface="Tahoma"/>
                          <a:ea typeface="Tahoma"/>
                          <a:cs typeface="Tahoma"/>
                          <a:sym typeface="Tahoma"/>
                        </a:rPr>
                        <a:t>1204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solidFill>
                            <a:srgbClr val="00B050"/>
                          </a:solidFill>
                          <a:latin typeface="Tahoma"/>
                          <a:ea typeface="Tahoma"/>
                          <a:cs typeface="Tahoma"/>
                          <a:sym typeface="Tahoma"/>
                        </a:rPr>
                        <a:t>39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solidFill>
                            <a:srgbClr val="00B050"/>
                          </a:solidFill>
                          <a:latin typeface="Tahoma"/>
                          <a:ea typeface="Tahoma"/>
                          <a:cs typeface="Tahoma"/>
                          <a:sym typeface="Tahoma"/>
                        </a:rPr>
                        <a:t>606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solidFill>
                            <a:srgbClr val="00B050"/>
                          </a:solidFill>
                          <a:latin typeface="Tahoma"/>
                          <a:ea typeface="Tahoma"/>
                          <a:cs typeface="Tahoma"/>
                          <a:sym typeface="Tahoma"/>
                        </a:rPr>
                        <a:t>39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solidFill>
                            <a:srgbClr val="00B050"/>
                          </a:solidFill>
                          <a:latin typeface="Tahoma"/>
                          <a:ea typeface="Tahoma"/>
                          <a:cs typeface="Tahoma"/>
                          <a:sym typeface="Tahoma"/>
                        </a:rPr>
                        <a:t>39</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defRPr sz="1800"/>
                      </a:pPr>
                      <a:r>
                        <a:rPr b="1" sz="900">
                          <a:solidFill>
                            <a:srgbClr val="00B050"/>
                          </a:solidFill>
                          <a:latin typeface="Tahoma"/>
                          <a:ea typeface="Tahoma"/>
                          <a:cs typeface="Tahoma"/>
                          <a:sym typeface="Tahoma"/>
                        </a:rPr>
                        <a:t>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634704">
                <a:tc>
                  <a:txBody>
                    <a:bodyPr/>
                    <a:lstStyle/>
                    <a:p>
                      <a:pPr algn="ctr" defTabSz="914400">
                        <a:lnSpc>
                          <a:spcPct val="115000"/>
                        </a:lnSpc>
                        <a:defRPr sz="1800"/>
                      </a:pPr>
                      <a:r>
                        <a:rPr b="1" sz="900">
                          <a:latin typeface="Tahoma"/>
                          <a:ea typeface="Tahoma"/>
                          <a:cs typeface="Tahoma"/>
                          <a:sym typeface="Tahoma"/>
                        </a:rPr>
                        <a:t>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900">
                          <a:latin typeface="Tahoma"/>
                          <a:ea typeface="Tahoma"/>
                          <a:cs typeface="Tahoma"/>
                          <a:sym typeface="Tahoma"/>
                        </a:rPr>
                        <a:t>Baramulla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26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402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16</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203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12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12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900">
                          <a:latin typeface="Tahoma"/>
                          <a:ea typeface="Tahoma"/>
                          <a:cs typeface="Tahoma"/>
                          <a:sym typeface="Tahoma"/>
                        </a:rPr>
                        <a:t>1 Sultanpora, 2 Silikote, 3. Shahdara, . 4. Kalayban, 5. Saripara, 6 Reram, 7. Sailkote, 8. Darveshpora, 9. Lari, 10. Drangbal, 11. Lachipora-A, 12. Vohlutra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211525">
                <a:tc>
                  <a:txBody>
                    <a:bodyPr/>
                    <a:lstStyle/>
                    <a:p>
                      <a:pPr algn="ctr" defTabSz="914400">
                        <a:lnSpc>
                          <a:spcPct val="115000"/>
                        </a:lnSpc>
                        <a:defRPr sz="1800"/>
                      </a:pPr>
                      <a:r>
                        <a:rPr b="1" sz="900">
                          <a:latin typeface="Tahoma"/>
                          <a:ea typeface="Tahoma"/>
                          <a:cs typeface="Tahoma"/>
                          <a:sym typeface="Tahoma"/>
                        </a:rPr>
                        <a:t>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defRPr sz="1800"/>
                      </a:pPr>
                      <a:r>
                        <a:rPr b="1" sz="900">
                          <a:latin typeface="Tahoma"/>
                          <a:ea typeface="Tahoma"/>
                          <a:cs typeface="Tahoma"/>
                          <a:sym typeface="Tahoma"/>
                        </a:rPr>
                        <a:t>Bandipore</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12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151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20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latin typeface="Tahoma"/>
                          <a:ea typeface="Tahoma"/>
                          <a:cs typeface="Tahoma"/>
                          <a:sym typeface="Tahoma"/>
                        </a:rPr>
                        <a:t>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defRPr sz="1800"/>
                      </a:pPr>
                      <a:r>
                        <a:rPr b="1" sz="900">
                          <a:latin typeface="Tahoma"/>
                          <a:ea typeface="Tahoma"/>
                          <a:cs typeface="Tahoma"/>
                          <a:sym typeface="Tahoma"/>
                        </a:rPr>
                        <a:t>1. Buglinder B  2. Markoot, 3. Kanzalwan,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285857">
                <a:tc>
                  <a:txBody>
                    <a:bodyPr/>
                    <a:lstStyle/>
                    <a:p>
                      <a:pPr algn="ctr" defTabSz="914400">
                        <a:lnSpc>
                          <a:spcPct val="115000"/>
                        </a:lnSpc>
                        <a:defRPr sz="1800"/>
                      </a:pPr>
                      <a:r>
                        <a:rPr b="1" sz="900">
                          <a:latin typeface="Tahoma"/>
                          <a:ea typeface="Tahoma"/>
                          <a:cs typeface="Tahoma"/>
                          <a:sym typeface="Tahoma"/>
                        </a:rPr>
                        <a:t>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900">
                          <a:latin typeface="Tahoma"/>
                          <a:ea typeface="Tahoma"/>
                          <a:cs typeface="Tahoma"/>
                          <a:sym typeface="Tahoma"/>
                        </a:rPr>
                        <a:t>Kupwara</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24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385</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24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351</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23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latin typeface="Tahoma"/>
                          <a:ea typeface="Tahoma"/>
                          <a:cs typeface="Tahoma"/>
                          <a:sym typeface="Tahoma"/>
                        </a:rPr>
                        <a:t>23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900">
                          <a:latin typeface="Tahoma"/>
                          <a:ea typeface="Tahoma"/>
                          <a:cs typeface="Tahoma"/>
                          <a:sym typeface="Tahoma"/>
                        </a:rPr>
                        <a:t>1. Mundian A 2. Chountiwara A 3. Lalpora C Shalgund, 4. Khodi 5. Manigah C 6. Baderhar 7. Amroie, 8. Rashanpura B 9. Manzpthra 10. Jumgund 11. Batpora A 12. Drugmulla A 13. Trehgam D, 14. Kandi B 15. Wadder Bala 16. Bubernagh 17. Lokipora 18. Zafferkhani 19. Bhagbella 20. Khudi, 21. Hagni Koot 22. Magam B 23. Khanu Babagund</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r h="161103">
                <a:tc gridSpan="2">
                  <a:txBody>
                    <a:bodyPr/>
                    <a:lstStyle/>
                    <a:p>
                      <a:pPr algn="ctr" defTabSz="914400">
                        <a:lnSpc>
                          <a:spcPct val="115000"/>
                        </a:lnSpc>
                        <a:defRPr sz="1800"/>
                      </a:pPr>
                      <a:r>
                        <a:rPr b="1" sz="900">
                          <a:solidFill>
                            <a:srgbClr val="00B050"/>
                          </a:solidFill>
                          <a:latin typeface="Tahoma"/>
                          <a:ea typeface="Tahoma"/>
                          <a:cs typeface="Tahoma"/>
                          <a:sym typeface="Tahoma"/>
                        </a:rPr>
                        <a:t>Total Kashmir Region</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hMerge="1">
                  <a:tcPr/>
                </a:tc>
                <a:tc>
                  <a:txBody>
                    <a:bodyPr/>
                    <a:lstStyle/>
                    <a:p>
                      <a:pPr algn="ctr" defTabSz="914400">
                        <a:lnSpc>
                          <a:spcPct val="115000"/>
                        </a:lnSpc>
                        <a:defRPr sz="1800"/>
                      </a:pPr>
                      <a:r>
                        <a:rPr b="1" sz="900">
                          <a:solidFill>
                            <a:srgbClr val="00B050"/>
                          </a:solidFill>
                          <a:latin typeface="Tahoma"/>
                          <a:ea typeface="Tahoma"/>
                          <a:cs typeface="Tahoma"/>
                          <a:sym typeface="Tahoma"/>
                        </a:rPr>
                        <a:t>62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solidFill>
                            <a:srgbClr val="00B050"/>
                          </a:solidFill>
                          <a:latin typeface="Tahoma"/>
                          <a:ea typeface="Tahoma"/>
                          <a:cs typeface="Tahoma"/>
                          <a:sym typeface="Tahoma"/>
                        </a:rPr>
                        <a:t>938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solidFill>
                            <a:srgbClr val="00B050"/>
                          </a:solidFill>
                          <a:latin typeface="Tahoma"/>
                          <a:ea typeface="Tahoma"/>
                          <a:cs typeface="Tahoma"/>
                          <a:sym typeface="Tahoma"/>
                        </a:rPr>
                        <a:t>43</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solidFill>
                            <a:srgbClr val="00B050"/>
                          </a:solidFill>
                          <a:latin typeface="Tahoma"/>
                          <a:ea typeface="Tahoma"/>
                          <a:cs typeface="Tahoma"/>
                          <a:sym typeface="Tahoma"/>
                        </a:rPr>
                        <a:t>574</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solidFill>
                            <a:srgbClr val="00B050"/>
                          </a:solidFill>
                          <a:latin typeface="Tahoma"/>
                          <a:ea typeface="Tahoma"/>
                          <a:cs typeface="Tahoma"/>
                          <a:sym typeface="Tahoma"/>
                        </a:rPr>
                        <a:t>38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ctr" defTabSz="914400">
                        <a:lnSpc>
                          <a:spcPct val="115000"/>
                        </a:lnSpc>
                        <a:defRPr sz="1800"/>
                      </a:pPr>
                      <a:r>
                        <a:rPr b="1" sz="900">
                          <a:solidFill>
                            <a:srgbClr val="00B050"/>
                          </a:solidFill>
                          <a:latin typeface="Tahoma"/>
                          <a:ea typeface="Tahoma"/>
                          <a:cs typeface="Tahoma"/>
                          <a:sym typeface="Tahoma"/>
                        </a:rPr>
                        <a:t>38</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c>
                  <a:txBody>
                    <a:bodyPr/>
                    <a:lstStyle/>
                    <a:p>
                      <a:pPr algn="l" defTabSz="914400">
                        <a:lnSpc>
                          <a:spcPct val="115000"/>
                        </a:lnSpc>
                        <a:defRPr sz="1800"/>
                      </a:pPr>
                      <a:r>
                        <a:rPr b="1" sz="900">
                          <a:solidFill>
                            <a:srgbClr val="00B050"/>
                          </a:solidFill>
                          <a:latin typeface="Tahoma"/>
                          <a:ea typeface="Tahoma"/>
                          <a:cs typeface="Tahoma"/>
                          <a:sym typeface="Tahoma"/>
                        </a:rPr>
                        <a:t>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noFill/>
                  </a:tcPr>
                </a:tc>
              </a:tr>
              <a:tr h="146339">
                <a:tc gridSpan="2">
                  <a:txBody>
                    <a:bodyPr/>
                    <a:lstStyle/>
                    <a:p>
                      <a:pPr algn="ctr" defTabSz="914400">
                        <a:lnSpc>
                          <a:spcPct val="115000"/>
                        </a:lnSpc>
                        <a:defRPr sz="1800"/>
                      </a:pPr>
                      <a:r>
                        <a:rPr b="1" sz="900">
                          <a:solidFill>
                            <a:srgbClr val="FF0000"/>
                          </a:solidFill>
                          <a:latin typeface="Tahoma"/>
                          <a:ea typeface="Tahoma"/>
                          <a:cs typeface="Tahoma"/>
                          <a:sym typeface="Tahoma"/>
                        </a:rPr>
                        <a:t>Grand Total J&amp;K</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hMerge="1">
                  <a:tcPr/>
                </a:tc>
                <a:tc>
                  <a:txBody>
                    <a:bodyPr/>
                    <a:lstStyle/>
                    <a:p>
                      <a:pPr algn="ctr" defTabSz="914400">
                        <a:lnSpc>
                          <a:spcPct val="115000"/>
                        </a:lnSpc>
                        <a:defRPr sz="1800"/>
                      </a:pPr>
                      <a:r>
                        <a:rPr b="1" sz="900">
                          <a:solidFill>
                            <a:srgbClr val="FF0000"/>
                          </a:solidFill>
                          <a:latin typeface="Tahoma"/>
                          <a:ea typeface="Tahoma"/>
                          <a:cs typeface="Tahoma"/>
                          <a:sym typeface="Tahoma"/>
                        </a:rPr>
                        <a:t>140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solidFill>
                            <a:srgbClr val="FF0000"/>
                          </a:solidFill>
                          <a:latin typeface="Tahoma"/>
                          <a:ea typeface="Tahoma"/>
                          <a:cs typeface="Tahoma"/>
                          <a:sym typeface="Tahoma"/>
                        </a:rPr>
                        <a:t>2142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solidFill>
                            <a:srgbClr val="FF0000"/>
                          </a:solidFill>
                          <a:latin typeface="Tahoma"/>
                          <a:ea typeface="Tahoma"/>
                          <a:cs typeface="Tahoma"/>
                          <a:sym typeface="Tahoma"/>
                        </a:rPr>
                        <a:t>82</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solidFill>
                            <a:srgbClr val="FF0000"/>
                          </a:solidFill>
                          <a:latin typeface="Tahoma"/>
                          <a:ea typeface="Tahoma"/>
                          <a:cs typeface="Tahoma"/>
                          <a:sym typeface="Tahoma"/>
                        </a:rPr>
                        <a:t>1180</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solidFill>
                            <a:srgbClr val="FF0000"/>
                          </a:solidFill>
                          <a:latin typeface="Tahoma"/>
                          <a:ea typeface="Tahoma"/>
                          <a:cs typeface="Tahoma"/>
                          <a:sym typeface="Tahoma"/>
                        </a:rPr>
                        <a:t>77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ctr" defTabSz="914400">
                        <a:lnSpc>
                          <a:spcPct val="115000"/>
                        </a:lnSpc>
                        <a:defRPr sz="1800"/>
                      </a:pPr>
                      <a:r>
                        <a:rPr b="1" sz="900">
                          <a:solidFill>
                            <a:srgbClr val="FF0000"/>
                          </a:solidFill>
                          <a:latin typeface="Tahoma"/>
                          <a:ea typeface="Tahoma"/>
                          <a:cs typeface="Tahoma"/>
                          <a:sym typeface="Tahoma"/>
                        </a:rPr>
                        <a:t>77</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c>
                  <a:txBody>
                    <a:bodyPr/>
                    <a:lstStyle/>
                    <a:p>
                      <a:pPr algn="l" defTabSz="914400">
                        <a:lnSpc>
                          <a:spcPct val="115000"/>
                        </a:lnSpc>
                        <a:defRPr sz="1800"/>
                      </a:pPr>
                      <a:r>
                        <a:rPr b="1" sz="900">
                          <a:solidFill>
                            <a:srgbClr val="FF0000"/>
                          </a:solidFill>
                          <a:latin typeface="Tahoma"/>
                          <a:ea typeface="Tahoma"/>
                          <a:cs typeface="Tahoma"/>
                          <a:sym typeface="Tahoma"/>
                        </a:rPr>
                        <a:t> </a:t>
                      </a:r>
                    </a:p>
                  </a:txBody>
                  <a:tcPr marL="0" marR="0" marT="0" marB="0" anchor="t" anchorCtr="0" horzOverflow="overflow">
                    <a:lnL w="12700">
                      <a:solidFill>
                        <a:srgbClr val="F4B083"/>
                      </a:solidFill>
                    </a:lnL>
                    <a:lnR w="12700">
                      <a:solidFill>
                        <a:srgbClr val="F4B083"/>
                      </a:solidFill>
                    </a:lnR>
                    <a:lnT w="12700">
                      <a:solidFill>
                        <a:srgbClr val="F4B083"/>
                      </a:solidFill>
                    </a:lnT>
                    <a:lnB w="12700">
                      <a:solidFill>
                        <a:srgbClr val="F4B083"/>
                      </a:solidFill>
                    </a:lnB>
                    <a:solidFill>
                      <a:srgbClr val="FBE4D5"/>
                    </a:solidFill>
                  </a:tcPr>
                </a:tc>
              </a:tr>
            </a:tbl>
          </a:graphicData>
        </a:graphic>
      </p:graphicFrame>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40" name="AutoShape 1"/>
          <p:cNvGrpSpPr/>
          <p:nvPr/>
        </p:nvGrpSpPr>
        <p:grpSpPr>
          <a:xfrm>
            <a:off x="2470150" y="488951"/>
            <a:ext cx="5989638" cy="776210"/>
            <a:chOff x="0" y="0"/>
            <a:chExt cx="5989637" cy="776209"/>
          </a:xfrm>
        </p:grpSpPr>
        <p:sp>
          <p:nvSpPr>
            <p:cNvPr id="738" name="Rounded Rectangle"/>
            <p:cNvSpPr/>
            <p:nvPr/>
          </p:nvSpPr>
          <p:spPr>
            <a:xfrm>
              <a:off x="0" y="0"/>
              <a:ext cx="5989638" cy="587375"/>
            </a:xfrm>
            <a:prstGeom prst="roundRect">
              <a:avLst>
                <a:gd name="adj" fmla="val 16667"/>
              </a:avLst>
            </a:prstGeom>
            <a:solidFill>
              <a:srgbClr val="ED7D31"/>
            </a:solidFill>
            <a:ln w="31750" cap="flat">
              <a:solidFill>
                <a:srgbClr val="ED7D31"/>
              </a:solidFill>
              <a:prstDash val="solid"/>
              <a:round/>
            </a:ln>
            <a:effectLst/>
          </p:spPr>
          <p:txBody>
            <a:bodyPr wrap="square" lIns="45719" tIns="45719" rIns="45719" bIns="45719" numCol="1" anchor="t">
              <a:noAutofit/>
            </a:bodyPr>
            <a:lstStyle/>
            <a:p>
              <a:pPr defTabSz="914400">
                <a:defRPr>
                  <a:latin typeface="Arial"/>
                  <a:ea typeface="Arial"/>
                  <a:cs typeface="Arial"/>
                  <a:sym typeface="Arial"/>
                </a:defRPr>
              </a:pPr>
            </a:p>
          </p:txBody>
        </p:sp>
        <p:sp>
          <p:nvSpPr>
            <p:cNvPr id="739" name="WAY AHEAD"/>
            <p:cNvSpPr txBox="1"/>
            <p:nvPr/>
          </p:nvSpPr>
          <p:spPr>
            <a:xfrm>
              <a:off x="90267" y="44548"/>
              <a:ext cx="5809104" cy="731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914400">
                <a:spcBef>
                  <a:spcPts val="600"/>
                </a:spcBef>
                <a:defRPr b="1" sz="2000">
                  <a:solidFill>
                    <a:srgbClr val="FFFFFF"/>
                  </a:solidFill>
                  <a:latin typeface="Tahoma"/>
                  <a:ea typeface="Tahoma"/>
                  <a:cs typeface="Tahoma"/>
                  <a:sym typeface="Tahoma"/>
                </a:defRPr>
              </a:lvl1pPr>
            </a:lstStyle>
            <a:p>
              <a:pPr/>
              <a:r>
                <a:t>WAY AHEAD</a:t>
              </a:r>
              <a:endParaRPr>
                <a:latin typeface="Arial"/>
                <a:ea typeface="Arial"/>
                <a:cs typeface="Arial"/>
                <a:sym typeface="Arial"/>
              </a:endParaRPr>
            </a:p>
          </p:txBody>
        </p:sp>
      </p:grpSp>
      <p:sp>
        <p:nvSpPr>
          <p:cNvPr id="741" name="TextBox 8"/>
          <p:cNvSpPr txBox="1"/>
          <p:nvPr/>
        </p:nvSpPr>
        <p:spPr>
          <a:xfrm>
            <a:off x="2065019" y="1219200"/>
            <a:ext cx="8061962" cy="5273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65137" indent="-406400" algn="just" defTabSz="914400">
              <a:buSzPct val="100000"/>
              <a:buChar char="➢"/>
              <a:defRPr b="1" sz="1400">
                <a:latin typeface="Tahoma"/>
                <a:ea typeface="Tahoma"/>
                <a:cs typeface="Tahoma"/>
                <a:sym typeface="Tahoma"/>
              </a:defRPr>
            </a:pPr>
            <a:r>
              <a:t>Aspirational Panchayat Development Programme (ABDP) is to develop the villages inter-alia Panchayats holistically by increasing the sphere of activities/engagements (Agriculture, Horticulture, Floriculture, Sericulture, Animal and Sheep rearing (Poultry and Dairy development), Local crafts &amp; Skill promotion, Employment avenues, entrepreneurship allied to Agriculture) besides focus on preservation of natural resources and maintaining eco-system and bio-diversity of the villages, therefore, focus on increase in per capita income. </a:t>
            </a:r>
            <a:endParaRPr>
              <a:latin typeface="+mj-lt"/>
              <a:ea typeface="+mj-ea"/>
              <a:cs typeface="+mj-cs"/>
              <a:sym typeface="Calibri"/>
            </a:endParaRPr>
          </a:p>
          <a:p>
            <a:pPr marL="465137" indent="-406400" algn="just" defTabSz="914400">
              <a:buSzPct val="100000"/>
              <a:buChar char="➢"/>
              <a:defRPr b="1" sz="1400">
                <a:latin typeface="Tahoma"/>
                <a:ea typeface="Tahoma"/>
                <a:cs typeface="Tahoma"/>
                <a:sym typeface="Tahoma"/>
              </a:defRPr>
            </a:pPr>
          </a:p>
          <a:p>
            <a:pPr marL="465137" indent="-406400" algn="just" defTabSz="914400">
              <a:buSzPct val="100000"/>
              <a:buChar char="➢"/>
              <a:defRPr b="1" sz="1400">
                <a:latin typeface="Tahoma"/>
                <a:ea typeface="Tahoma"/>
                <a:cs typeface="Tahoma"/>
                <a:sym typeface="Tahoma"/>
              </a:defRPr>
            </a:pPr>
            <a:r>
              <a:t>Strengthening Panchayati Raj Institutions further with the aim of holistic development of rural areas and bring them on the arena of Economic Development and realize the mission of true democracy “Sabka Saath, Sabka Vikas, Sabka Vishwas, Sabka Prayas”. A social revolution has to be brought in that will transform the lives of people and bring significant improvements in terms of economic, environment, health and social benefits and enhances the safety and dignity of population through Swachh Bharat Mission, PMAY, MG-NREGA, Social Security Nets, etc, enabling the population living in far-flung and backward areas to live better life and be a part of inclusive development.</a:t>
            </a:r>
            <a:endParaRPr>
              <a:latin typeface="+mj-lt"/>
              <a:ea typeface="+mj-ea"/>
              <a:cs typeface="+mj-cs"/>
              <a:sym typeface="Calibri"/>
            </a:endParaRPr>
          </a:p>
          <a:p>
            <a:pPr marL="465137" indent="-406400" algn="just" defTabSz="914400">
              <a:buSzPct val="100000"/>
              <a:buChar char="➢"/>
              <a:defRPr b="1" sz="1400">
                <a:latin typeface="Tahoma"/>
                <a:ea typeface="Tahoma"/>
                <a:cs typeface="Tahoma"/>
                <a:sym typeface="Tahoma"/>
              </a:defRPr>
            </a:pPr>
          </a:p>
          <a:p>
            <a:pPr marL="465137" indent="-406400" algn="just" defTabSz="914400">
              <a:buSzPct val="100000"/>
              <a:buChar char="➢"/>
              <a:defRPr b="1" sz="1400">
                <a:latin typeface="Tahoma"/>
                <a:ea typeface="Tahoma"/>
                <a:cs typeface="Tahoma"/>
                <a:sym typeface="Tahoma"/>
              </a:defRPr>
            </a:pPr>
            <a:r>
              <a:t>Prabhari Officers designated for Fourth Phase of Back to Village (B2V4) Programme have been assigned the allotted Panchayats for further two years who shall periodically monitor the progress of these Aspirational Panchayats and have to periodically visit and take part in all developmental initiates and find ways and means to resolve the issues being faced by the residents of these panchayats. </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745" name="AutoShape 1"/>
          <p:cNvGrpSpPr/>
          <p:nvPr/>
        </p:nvGrpSpPr>
        <p:grpSpPr>
          <a:xfrm>
            <a:off x="2470150" y="488951"/>
            <a:ext cx="5989638" cy="776210"/>
            <a:chOff x="0" y="0"/>
            <a:chExt cx="5989637" cy="776209"/>
          </a:xfrm>
        </p:grpSpPr>
        <p:sp>
          <p:nvSpPr>
            <p:cNvPr id="743" name="Rounded Rectangle"/>
            <p:cNvSpPr/>
            <p:nvPr/>
          </p:nvSpPr>
          <p:spPr>
            <a:xfrm>
              <a:off x="0" y="0"/>
              <a:ext cx="5989638" cy="587375"/>
            </a:xfrm>
            <a:prstGeom prst="roundRect">
              <a:avLst>
                <a:gd name="adj" fmla="val 16667"/>
              </a:avLst>
            </a:prstGeom>
            <a:solidFill>
              <a:srgbClr val="ED7D31"/>
            </a:solidFill>
            <a:ln w="31750" cap="flat">
              <a:solidFill>
                <a:srgbClr val="ED7D31"/>
              </a:solidFill>
              <a:prstDash val="solid"/>
              <a:round/>
            </a:ln>
            <a:effectLst/>
          </p:spPr>
          <p:txBody>
            <a:bodyPr wrap="square" lIns="45719" tIns="45719" rIns="45719" bIns="45719" numCol="1" anchor="t">
              <a:noAutofit/>
            </a:bodyPr>
            <a:lstStyle/>
            <a:p>
              <a:pPr defTabSz="914400">
                <a:defRPr>
                  <a:latin typeface="Arial"/>
                  <a:ea typeface="Arial"/>
                  <a:cs typeface="Arial"/>
                  <a:sym typeface="Arial"/>
                </a:defRPr>
              </a:pPr>
            </a:p>
          </p:txBody>
        </p:sp>
        <p:sp>
          <p:nvSpPr>
            <p:cNvPr id="744" name="WAY AHEAD"/>
            <p:cNvSpPr txBox="1"/>
            <p:nvPr/>
          </p:nvSpPr>
          <p:spPr>
            <a:xfrm>
              <a:off x="90267" y="44548"/>
              <a:ext cx="5809104" cy="7316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defTabSz="914400">
                <a:spcBef>
                  <a:spcPts val="600"/>
                </a:spcBef>
                <a:defRPr b="1" sz="2000">
                  <a:solidFill>
                    <a:srgbClr val="FFFFFF"/>
                  </a:solidFill>
                  <a:latin typeface="Tahoma"/>
                  <a:ea typeface="Tahoma"/>
                  <a:cs typeface="Tahoma"/>
                  <a:sym typeface="Tahoma"/>
                </a:defRPr>
              </a:lvl1pPr>
            </a:lstStyle>
            <a:p>
              <a:pPr/>
              <a:r>
                <a:t>WAY AHEAD</a:t>
              </a:r>
              <a:endParaRPr>
                <a:latin typeface="Arial"/>
                <a:ea typeface="Arial"/>
                <a:cs typeface="Arial"/>
                <a:sym typeface="Arial"/>
              </a:endParaRPr>
            </a:p>
          </p:txBody>
        </p:sp>
      </p:grpSp>
      <p:sp>
        <p:nvSpPr>
          <p:cNvPr id="746" name="TextBox 8"/>
          <p:cNvSpPr txBox="1"/>
          <p:nvPr/>
        </p:nvSpPr>
        <p:spPr>
          <a:xfrm>
            <a:off x="2065019" y="1219199"/>
            <a:ext cx="8061962" cy="5488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65137" indent="-465137" algn="just" defTabSz="914400">
              <a:buSzPct val="100000"/>
              <a:buChar char="➢"/>
              <a:defRPr b="1" sz="1400">
                <a:latin typeface="Tahoma"/>
                <a:ea typeface="Tahoma"/>
                <a:cs typeface="Tahoma"/>
                <a:sym typeface="Tahoma"/>
              </a:defRPr>
            </a:pPr>
            <a:r>
              <a:t>The identified Aspirational Panchayats will be given special focus to saturate the inclusive development schemes and serve as model Panchayats.</a:t>
            </a:r>
            <a:r>
              <a:t> Projects/</a:t>
            </a:r>
            <a:r>
              <a:t>works/activities shall be undertaken in these Panchayats based on identified gaps for bridging speedy development and ensuring optimum utilisation of resources/ funds earmarked under the programme and must have direct correlation with improving the Key Performance Indicators mentioned in the Panchayat Development Index. </a:t>
            </a:r>
          </a:p>
          <a:p>
            <a:pPr marL="465137" indent="-465137" algn="just" defTabSz="914400">
              <a:buSzPct val="100000"/>
              <a:buChar char="➢"/>
              <a:defRPr b="1" sz="1400">
                <a:latin typeface="Tahoma"/>
                <a:ea typeface="Tahoma"/>
                <a:cs typeface="Tahoma"/>
                <a:sym typeface="Tahoma"/>
              </a:defRPr>
            </a:pPr>
            <a:r>
              <a:t>In nutshell, it is expected that Backward Rural Areas (Villages/Panchayats) will see a paradigm shift in the development process through introduction of this Aspirational Panchayat Development Programme being implemented in Jammu &amp; Kashmir for which Government is committed and will provide every possible support and assistance. The programme shall be monitored through Dashboard at the highest level and will bring in necessary interventions as and when required. </a:t>
            </a:r>
          </a:p>
          <a:p>
            <a:pPr marL="465137" indent="-465137" algn="just" defTabSz="914400">
              <a:buSzPct val="100000"/>
              <a:buChar char="➢"/>
              <a:defRPr b="1" sz="1400">
                <a:latin typeface="Tahoma"/>
                <a:ea typeface="Tahoma"/>
                <a:cs typeface="Tahoma"/>
                <a:sym typeface="Tahoma"/>
              </a:defRPr>
            </a:pPr>
            <a:r>
              <a:t>Government fully endorses that if Sustainable Development Goals are achieved fully by the year 2030, villages have to be focused especially backward and far-flung areas. This will contribute and accelerate the achievement of SDGs for which government of Jammu &amp; Kashmir and Government of India is already committed.</a:t>
            </a:r>
          </a:p>
          <a:p>
            <a:pPr marL="465137" indent="-465137" algn="just" defTabSz="914400">
              <a:buSzPct val="100000"/>
              <a:buChar char="➢"/>
              <a:defRPr b="1" sz="1400">
                <a:latin typeface="Tahoma"/>
                <a:ea typeface="Tahoma"/>
                <a:cs typeface="Tahoma"/>
                <a:sym typeface="Tahoma"/>
              </a:defRPr>
            </a:pPr>
            <a:r>
              <a:t>The Vision Document @ 2047 of UT of Jammu &amp; Kashmir is ’’Sustainable Integrated Development through Technology for Prosperous and Quality Human Life at par with National/Global Standards’’ which clearly refers to the development but primarily focuses on Prosperous and Quality life of the residents. This life has to be ensured to all the residents therefore focus has to be laid on backward and far-flung areas to realise the vision and bring inclusiveness. Aspirational Panchayat Development Programme (ABDP) has been introduction to achieve this purpose and will act as change catalyst to achieve Mission of the Government.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9" name="Title 1"/>
          <p:cNvSpPr txBox="1"/>
          <p:nvPr>
            <p:ph type="title"/>
          </p:nvPr>
        </p:nvSpPr>
        <p:spPr>
          <a:xfrm>
            <a:off x="2286000" y="0"/>
            <a:ext cx="8229600" cy="533400"/>
          </a:xfrm>
          <a:prstGeom prst="rect">
            <a:avLst/>
          </a:prstGeom>
        </p:spPr>
        <p:txBody>
          <a:bodyPr/>
          <a:lstStyle>
            <a:lvl1pPr>
              <a:defRPr b="1" sz="2400">
                <a:solidFill>
                  <a:srgbClr val="0070C0"/>
                </a:solidFill>
                <a:latin typeface="Tahoma"/>
                <a:ea typeface="Tahoma"/>
                <a:cs typeface="Tahoma"/>
                <a:sym typeface="Tahoma"/>
              </a:defRPr>
            </a:lvl1pPr>
          </a:lstStyle>
          <a:p>
            <a:pPr>
              <a:defRPr>
                <a:effectLst/>
              </a:defRPr>
            </a:pPr>
            <a:r>
              <a:t>KEY PERFORMANCE INDICATORS (KPI)</a:t>
            </a:r>
          </a:p>
        </p:txBody>
      </p:sp>
      <p:graphicFrame>
        <p:nvGraphicFramePr>
          <p:cNvPr id="580" name="Content Placeholder 3"/>
          <p:cNvGraphicFramePr/>
          <p:nvPr/>
        </p:nvGraphicFramePr>
        <p:xfrm>
          <a:off x="2514600" y="355600"/>
          <a:ext cx="7620000" cy="6502394"/>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60074"/>
                <a:gridCol w="1063926"/>
                <a:gridCol w="304800"/>
                <a:gridCol w="5791200"/>
              </a:tblGrid>
              <a:tr h="184766">
                <a:tc>
                  <a:txBody>
                    <a:bodyPr/>
                    <a:lstStyle/>
                    <a:p>
                      <a:pPr algn="ctr" defTabSz="914400">
                        <a:lnSpc>
                          <a:spcPct val="115000"/>
                        </a:lnSpc>
                        <a:spcBef>
                          <a:spcPts val="1000"/>
                        </a:spcBef>
                        <a:defRPr sz="1800"/>
                      </a:pPr>
                      <a:r>
                        <a:rPr b="1" sz="1200">
                          <a:solidFill>
                            <a:srgbClr val="FFFFFF"/>
                          </a:solidFill>
                          <a:latin typeface="Tahoma"/>
                          <a:ea typeface="Tahoma"/>
                          <a:cs typeface="Tahoma"/>
                          <a:sym typeface="Tahoma"/>
                        </a:rPr>
                        <a:t>S.No </a:t>
                      </a:r>
                    </a:p>
                  </a:txBody>
                  <a:tcPr marL="0" marR="0" marT="0" marB="0" anchor="t" anchorCtr="0" horzOverflow="overflow">
                    <a:lnB w="38100">
                      <a:solidFill>
                        <a:srgbClr val="FFFFFF"/>
                      </a:solidFill>
                    </a:lnB>
                    <a:solidFill>
                      <a:srgbClr val="F79646"/>
                    </a:solidFill>
                  </a:tcPr>
                </a:tc>
                <a:tc>
                  <a:txBody>
                    <a:bodyPr/>
                    <a:lstStyle/>
                    <a:p>
                      <a:pPr algn="ctr" defTabSz="914400">
                        <a:lnSpc>
                          <a:spcPct val="115000"/>
                        </a:lnSpc>
                        <a:spcBef>
                          <a:spcPts val="1000"/>
                        </a:spcBef>
                        <a:defRPr sz="1800"/>
                      </a:pPr>
                      <a:r>
                        <a:rPr b="1" sz="1200">
                          <a:solidFill>
                            <a:srgbClr val="FFFFFF"/>
                          </a:solidFill>
                          <a:latin typeface="Tahoma"/>
                          <a:ea typeface="Tahoma"/>
                          <a:cs typeface="Tahoma"/>
                          <a:sym typeface="Tahoma"/>
                        </a:rPr>
                        <a:t>Sectors </a:t>
                      </a:r>
                    </a:p>
                  </a:txBody>
                  <a:tcPr marL="0" marR="0" marT="0" marB="0" anchor="t" anchorCtr="0" horzOverflow="overflow">
                    <a:lnB w="38100">
                      <a:solidFill>
                        <a:srgbClr val="FFFFFF"/>
                      </a:solidFill>
                    </a:lnB>
                    <a:solidFill>
                      <a:srgbClr val="F79646"/>
                    </a:solidFill>
                  </a:tcPr>
                </a:tc>
                <a:tc gridSpan="2">
                  <a:txBody>
                    <a:bodyPr/>
                    <a:lstStyle/>
                    <a:p>
                      <a:pPr algn="ctr" defTabSz="914400">
                        <a:lnSpc>
                          <a:spcPct val="115000"/>
                        </a:lnSpc>
                        <a:spcBef>
                          <a:spcPts val="1000"/>
                        </a:spcBef>
                        <a:defRPr sz="1800"/>
                      </a:pPr>
                      <a:r>
                        <a:rPr b="1" sz="1200">
                          <a:solidFill>
                            <a:srgbClr val="FFFFFF"/>
                          </a:solidFill>
                          <a:latin typeface="Tahoma"/>
                          <a:ea typeface="Tahoma"/>
                          <a:cs typeface="Tahoma"/>
                          <a:sym typeface="Tahoma"/>
                        </a:rPr>
                        <a:t>Indicators </a:t>
                      </a:r>
                    </a:p>
                  </a:txBody>
                  <a:tcPr marL="0" marR="0" marT="0" marB="0" anchor="t" anchorCtr="0" horzOverflow="overflow">
                    <a:lnB w="38100">
                      <a:solidFill>
                        <a:srgbClr val="FFFFFF"/>
                      </a:solidFill>
                    </a:lnB>
                    <a:solidFill>
                      <a:srgbClr val="F79646"/>
                    </a:solidFill>
                  </a:tcPr>
                </a:tc>
                <a:tc hMerge="1">
                  <a:tcPr/>
                </a:tc>
              </a:tr>
              <a:tr h="134500">
                <a:tc rowSpan="6">
                  <a:txBody>
                    <a:bodyPr/>
                    <a:lstStyle/>
                    <a:p>
                      <a:pPr algn="ctr" defTabSz="914400">
                        <a:lnSpc>
                          <a:spcPct val="115000"/>
                        </a:lnSpc>
                        <a:spcBef>
                          <a:spcPts val="1000"/>
                        </a:spcBef>
                        <a:defRPr sz="1800"/>
                      </a:pPr>
                      <a:r>
                        <a:rPr b="1" sz="900">
                          <a:solidFill>
                            <a:srgbClr val="FFFFFF"/>
                          </a:solidFill>
                          <a:latin typeface="Tahoma"/>
                          <a:ea typeface="Tahoma"/>
                          <a:cs typeface="Tahoma"/>
                          <a:sym typeface="Tahoma"/>
                        </a:rPr>
                        <a:t>1 </a:t>
                      </a:r>
                    </a:p>
                  </a:txBody>
                  <a:tcPr marL="0" marR="0" marT="0" marB="0" anchor="t" anchorCtr="0" horzOverflow="overflow">
                    <a:lnR w="38100">
                      <a:solidFill>
                        <a:srgbClr val="FFFFFF"/>
                      </a:solidFill>
                    </a:lnR>
                    <a:lnT w="38100">
                      <a:solidFill>
                        <a:srgbClr val="FFFFFF"/>
                      </a:solidFill>
                    </a:lnT>
                    <a:solidFill>
                      <a:srgbClr val="F79646"/>
                    </a:solidFill>
                  </a:tcPr>
                </a:tc>
                <a:tc rowSpan="6">
                  <a:txBody>
                    <a:bodyPr/>
                    <a:lstStyle/>
                    <a:p>
                      <a:pPr algn="l" defTabSz="914400">
                        <a:lnSpc>
                          <a:spcPct val="115000"/>
                        </a:lnSpc>
                        <a:spcBef>
                          <a:spcPts val="1000"/>
                        </a:spcBef>
                        <a:defRPr sz="1800"/>
                      </a:pPr>
                      <a:r>
                        <a:rPr b="1" sz="900">
                          <a:latin typeface="Tahoma"/>
                          <a:ea typeface="Tahoma"/>
                          <a:cs typeface="Tahoma"/>
                          <a:sym typeface="Tahoma"/>
                        </a:rPr>
                        <a:t>Agriculture and allied sectors </a:t>
                      </a:r>
                    </a:p>
                  </a:txBody>
                  <a:tcPr marL="0" marR="0" marT="0" marB="0" anchor="t" anchorCtr="0" horzOverflow="overflow">
                    <a:lnL w="38100">
                      <a:solidFill>
                        <a:srgbClr val="FFFFFF"/>
                      </a:solidFill>
                    </a:lnL>
                    <a:lnT w="38100">
                      <a:solidFill>
                        <a:srgbClr val="FFFFFF"/>
                      </a:solidFill>
                    </a:lnT>
                    <a:solidFill>
                      <a:srgbClr val="FBCAA2"/>
                    </a:solidFill>
                  </a:tcPr>
                </a:tc>
                <a:tc>
                  <a:txBody>
                    <a:bodyPr/>
                    <a:lstStyle/>
                    <a:p>
                      <a:pPr algn="ctr" defTabSz="914400">
                        <a:lnSpc>
                          <a:spcPct val="115000"/>
                        </a:lnSpc>
                        <a:spcBef>
                          <a:spcPts val="1000"/>
                        </a:spcBef>
                        <a:defRPr sz="1800"/>
                      </a:pPr>
                      <a:r>
                        <a:rPr b="1" sz="900">
                          <a:latin typeface="Tahoma"/>
                          <a:ea typeface="Tahoma"/>
                          <a:cs typeface="Tahoma"/>
                          <a:sym typeface="Tahoma"/>
                        </a:rPr>
                        <a:t>1 </a:t>
                      </a:r>
                    </a:p>
                  </a:txBody>
                  <a:tcPr marL="0" marR="0" marT="0" marB="0" anchor="t" anchorCtr="0" horzOverflow="overflow">
                    <a:lnT w="38100">
                      <a:solidFill>
                        <a:srgbClr val="FFFFFF"/>
                      </a:solidFill>
                    </a:lnT>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Soil health card issued </a:t>
                      </a:r>
                    </a:p>
                  </a:txBody>
                  <a:tcPr marL="0" marR="0" marT="0" marB="0" anchor="t" anchorCtr="0" horzOverflow="overflow">
                    <a:lnT w="38100">
                      <a:solidFill>
                        <a:srgbClr val="FFFFFF"/>
                      </a:solidFill>
                    </a:lnT>
                    <a:solidFill>
                      <a:srgbClr val="FBCAA2"/>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2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Kisan Credit  card issued </a:t>
                      </a:r>
                    </a:p>
                  </a:txBody>
                  <a:tcPr marL="0" marR="0" marT="0" marB="0" anchor="t" anchorCtr="0" horzOverflow="overflow">
                    <a:solidFill>
                      <a:srgbClr val="FDE4D0"/>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3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farmers provided assistance under PM Kisan Samman Nidhi Yojana </a:t>
                      </a:r>
                    </a:p>
                  </a:txBody>
                  <a:tcPr marL="0" marR="0" marT="0" marB="0" anchor="t" anchorCtr="0" horzOverflow="overflow">
                    <a:solidFill>
                      <a:srgbClr val="FBCAA2"/>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4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cultivable land under double crop farming </a:t>
                      </a:r>
                    </a:p>
                  </a:txBody>
                  <a:tcPr marL="0" marR="0" marT="0" marB="0" anchor="t" anchorCtr="0" horzOverflow="overflow">
                    <a:solidFill>
                      <a:srgbClr val="FDE4D0"/>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5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Coverage of cattle vaccinated </a:t>
                      </a:r>
                    </a:p>
                  </a:txBody>
                  <a:tcPr marL="0" marR="0" marT="0" marB="0" anchor="t" anchorCtr="0" horzOverflow="overflow">
                    <a:solidFill>
                      <a:srgbClr val="FBCAA2"/>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6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coverage of cattle artificially inseminated </a:t>
                      </a:r>
                    </a:p>
                  </a:txBody>
                  <a:tcPr marL="0" marR="0" marT="0" marB="0" anchor="t" anchorCtr="0" horzOverflow="overflow">
                    <a:solidFill>
                      <a:srgbClr val="FDE4D0"/>
                    </a:solidFill>
                  </a:tcPr>
                </a:tc>
              </a:tr>
              <a:tr h="145105">
                <a:tc rowSpan="11">
                  <a:txBody>
                    <a:bodyPr/>
                    <a:lstStyle/>
                    <a:p>
                      <a:pPr algn="ctr" defTabSz="914400">
                        <a:lnSpc>
                          <a:spcPct val="115000"/>
                        </a:lnSpc>
                        <a:spcBef>
                          <a:spcPts val="1000"/>
                        </a:spcBef>
                        <a:defRPr sz="1800"/>
                      </a:pPr>
                      <a:r>
                        <a:rPr b="1" sz="900">
                          <a:solidFill>
                            <a:srgbClr val="FFFFFF"/>
                          </a:solidFill>
                          <a:latin typeface="Tahoma"/>
                          <a:ea typeface="Tahoma"/>
                          <a:cs typeface="Tahoma"/>
                          <a:sym typeface="Tahoma"/>
                        </a:rPr>
                        <a:t>2 </a:t>
                      </a:r>
                    </a:p>
                  </a:txBody>
                  <a:tcPr marL="0" marR="0" marT="0" marB="0" anchor="t" anchorCtr="0" horzOverflow="overflow">
                    <a:lnR w="38100">
                      <a:solidFill>
                        <a:srgbClr val="FFFFFF"/>
                      </a:solidFill>
                    </a:lnR>
                    <a:solidFill>
                      <a:srgbClr val="F79646"/>
                    </a:solidFill>
                  </a:tcPr>
                </a:tc>
                <a:tc rowSpan="11">
                  <a:txBody>
                    <a:bodyPr/>
                    <a:lstStyle/>
                    <a:p>
                      <a:pPr algn="l" defTabSz="914400">
                        <a:lnSpc>
                          <a:spcPct val="115000"/>
                        </a:lnSpc>
                        <a:spcBef>
                          <a:spcPts val="1000"/>
                        </a:spcBef>
                        <a:defRPr sz="1800"/>
                      </a:pPr>
                      <a:r>
                        <a:rPr b="1" sz="900">
                          <a:latin typeface="Tahoma"/>
                          <a:ea typeface="Tahoma"/>
                          <a:cs typeface="Tahoma"/>
                          <a:sym typeface="Tahoma"/>
                        </a:rPr>
                        <a:t>Health and Nutrition </a:t>
                      </a:r>
                    </a:p>
                  </a:txBody>
                  <a:tcPr marL="0" marR="0" marT="0" marB="0" anchor="t" anchorCtr="0" horzOverflow="overflow">
                    <a:lnL w="38100">
                      <a:solidFill>
                        <a:srgbClr val="FFFFFF"/>
                      </a:solidFill>
                    </a:lnL>
                    <a:solidFill>
                      <a:srgbClr val="FBCAA2"/>
                    </a:solidFill>
                  </a:tcPr>
                </a:tc>
                <a:tc>
                  <a:txBody>
                    <a:bodyPr/>
                    <a:lstStyle/>
                    <a:p>
                      <a:pPr algn="ctr" defTabSz="914400">
                        <a:lnSpc>
                          <a:spcPct val="115000"/>
                        </a:lnSpc>
                        <a:spcBef>
                          <a:spcPts val="1000"/>
                        </a:spcBef>
                        <a:defRPr sz="1800"/>
                      </a:pPr>
                      <a:r>
                        <a:rPr b="1" sz="900">
                          <a:latin typeface="Tahoma"/>
                          <a:ea typeface="Tahoma"/>
                          <a:cs typeface="Tahoma"/>
                          <a:sym typeface="Tahoma"/>
                        </a:rPr>
                        <a:t>7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Pregnant women registered for ANC checkup within 1st trimester </a:t>
                      </a:r>
                    </a:p>
                  </a:txBody>
                  <a:tcPr marL="0" marR="0" marT="0" marB="0" anchor="t" anchorCtr="0" horzOverflow="overflow">
                    <a:solidFill>
                      <a:srgbClr val="FBCAA2"/>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8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home births </a:t>
                      </a:r>
                    </a:p>
                  </a:txBody>
                  <a:tcPr marL="0" marR="0" marT="0" marB="0" anchor="t" anchorCtr="0" horzOverflow="overflow">
                    <a:solidFill>
                      <a:srgbClr val="FDE4D0"/>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9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Sex ratio at birth </a:t>
                      </a:r>
                    </a:p>
                  </a:txBody>
                  <a:tcPr marL="0" marR="0" marT="0" marB="0" anchor="t" anchorCtr="0" horzOverflow="overflow">
                    <a:solidFill>
                      <a:srgbClr val="FBCAA2"/>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10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children aged 9 to 11 months  fully Immunization </a:t>
                      </a:r>
                    </a:p>
                  </a:txBody>
                  <a:tcPr marL="0" marR="0" marT="0" marB="0" anchor="t" anchorCtr="0" horzOverflow="overflow">
                    <a:solidFill>
                      <a:srgbClr val="FDE4D0"/>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11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population covered by Golden Cards under PMJAY/ SEHAT scheme </a:t>
                      </a:r>
                    </a:p>
                  </a:txBody>
                  <a:tcPr marL="0" marR="0" marT="0" marB="0" anchor="t" anchorCtr="0" horzOverflow="overflow">
                    <a:solidFill>
                      <a:srgbClr val="FBCAA2"/>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12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Low Births weight babies </a:t>
                      </a:r>
                    </a:p>
                  </a:txBody>
                  <a:tcPr marL="0" marR="0" marT="0" marB="0" anchor="t" anchorCtr="0" horzOverflow="overflow">
                    <a:solidFill>
                      <a:srgbClr val="FDE4D0"/>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13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children upto age 6 years who are Wasted ( Weight for height) </a:t>
                      </a:r>
                    </a:p>
                  </a:txBody>
                  <a:tcPr marL="0" marR="0" marT="0" marB="0" anchor="t" anchorCtr="0" horzOverflow="overflow">
                    <a:solidFill>
                      <a:srgbClr val="FBCAA2"/>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14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children upto age 6 years who are Stunted (Height for age) </a:t>
                      </a:r>
                    </a:p>
                  </a:txBody>
                  <a:tcPr marL="0" marR="0" marT="0" marB="0" anchor="t" anchorCtr="0" horzOverflow="overflow">
                    <a:solidFill>
                      <a:srgbClr val="FDE4D0"/>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15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AWC conducting Village Health, Sanitation &amp; Nutrition day (One per month) </a:t>
                      </a:r>
                    </a:p>
                  </a:txBody>
                  <a:tcPr marL="0" marR="0" marT="0" marB="0" anchor="t" anchorCtr="0" horzOverflow="overflow">
                    <a:solidFill>
                      <a:srgbClr val="FBCAA2"/>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16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children (0-6 years) regularly taking supplementary nutrition under ICDS </a:t>
                      </a:r>
                    </a:p>
                  </a:txBody>
                  <a:tcPr marL="0" marR="0" marT="0" marB="0" anchor="t" anchorCtr="0" horzOverflow="overflow">
                    <a:solidFill>
                      <a:srgbClr val="FDE4D0"/>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17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Pregnant / lactating women regularly taking supplementary  nutrition </a:t>
                      </a:r>
                    </a:p>
                  </a:txBody>
                  <a:tcPr marL="0" marR="0" marT="0" marB="0" anchor="t" anchorCtr="0" horzOverflow="overflow">
                    <a:solidFill>
                      <a:srgbClr val="FBCAA2"/>
                    </a:solidFill>
                  </a:tcPr>
                </a:tc>
              </a:tr>
              <a:tr h="134500">
                <a:tc rowSpan="13">
                  <a:txBody>
                    <a:bodyPr/>
                    <a:lstStyle/>
                    <a:p>
                      <a:pPr algn="ctr" defTabSz="914400">
                        <a:lnSpc>
                          <a:spcPct val="115000"/>
                        </a:lnSpc>
                        <a:spcBef>
                          <a:spcPts val="1000"/>
                        </a:spcBef>
                        <a:defRPr sz="1800"/>
                      </a:pPr>
                      <a:r>
                        <a:rPr b="1" sz="900">
                          <a:solidFill>
                            <a:srgbClr val="FFFFFF"/>
                          </a:solidFill>
                          <a:latin typeface="Tahoma"/>
                          <a:ea typeface="Tahoma"/>
                          <a:cs typeface="Tahoma"/>
                          <a:sym typeface="Tahoma"/>
                        </a:rPr>
                        <a:t>3 </a:t>
                      </a:r>
                    </a:p>
                  </a:txBody>
                  <a:tcPr marL="0" marR="0" marT="0" marB="0" anchor="t" anchorCtr="0" horzOverflow="overflow">
                    <a:lnR w="38100">
                      <a:solidFill>
                        <a:srgbClr val="FFFFFF"/>
                      </a:solidFill>
                    </a:lnR>
                    <a:solidFill>
                      <a:srgbClr val="F79646"/>
                    </a:solidFill>
                  </a:tcPr>
                </a:tc>
                <a:tc rowSpan="13">
                  <a:txBody>
                    <a:bodyPr/>
                    <a:lstStyle/>
                    <a:p>
                      <a:pPr algn="l" defTabSz="914400">
                        <a:lnSpc>
                          <a:spcPct val="115000"/>
                        </a:lnSpc>
                        <a:spcBef>
                          <a:spcPts val="1000"/>
                        </a:spcBef>
                        <a:defRPr sz="1800"/>
                      </a:pPr>
                      <a:r>
                        <a:rPr b="1" sz="900">
                          <a:latin typeface="Tahoma"/>
                          <a:ea typeface="Tahoma"/>
                          <a:cs typeface="Tahoma"/>
                          <a:sym typeface="Tahoma"/>
                        </a:rPr>
                        <a:t>Education </a:t>
                      </a:r>
                    </a:p>
                  </a:txBody>
                  <a:tcPr marL="0" marR="0" marT="0" marB="0" anchor="t" anchorCtr="0" horzOverflow="overflow">
                    <a:lnL w="38100">
                      <a:solidFill>
                        <a:srgbClr val="FFFFFF"/>
                      </a:solidFill>
                    </a:lnL>
                    <a:solidFill>
                      <a:srgbClr val="FDE4D0"/>
                    </a:solidFill>
                  </a:tcPr>
                </a:tc>
                <a:tc>
                  <a:txBody>
                    <a:bodyPr/>
                    <a:lstStyle/>
                    <a:p>
                      <a:pPr algn="ctr" defTabSz="914400">
                        <a:lnSpc>
                          <a:spcPct val="115000"/>
                        </a:lnSpc>
                        <a:spcBef>
                          <a:spcPts val="1000"/>
                        </a:spcBef>
                        <a:defRPr sz="1800"/>
                      </a:pPr>
                      <a:r>
                        <a:rPr b="1" sz="900">
                          <a:latin typeface="Tahoma"/>
                          <a:ea typeface="Tahoma"/>
                          <a:cs typeface="Tahoma"/>
                          <a:sym typeface="Tahoma"/>
                        </a:rPr>
                        <a:t>18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Children  6-14 years enrolled in schools </a:t>
                      </a:r>
                    </a:p>
                  </a:txBody>
                  <a:tcPr marL="0" marR="0" marT="0" marB="0" anchor="t" anchorCtr="0" horzOverflow="overflow">
                    <a:solidFill>
                      <a:srgbClr val="FDE4D0"/>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19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schools having functional toilet facility </a:t>
                      </a:r>
                    </a:p>
                  </a:txBody>
                  <a:tcPr marL="0" marR="0" marT="0" marB="0" anchor="t" anchorCtr="0" horzOverflow="overflow">
                    <a:solidFill>
                      <a:srgbClr val="FBCAA2"/>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20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schools having separate toilet facility for girls </a:t>
                      </a:r>
                    </a:p>
                  </a:txBody>
                  <a:tcPr marL="0" marR="0" marT="0" marB="0" anchor="t" anchorCtr="0" horzOverflow="overflow">
                    <a:solidFill>
                      <a:srgbClr val="FDE4D0"/>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21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schools having functional drinking water facility </a:t>
                      </a:r>
                    </a:p>
                  </a:txBody>
                  <a:tcPr marL="0" marR="0" marT="0" marB="0" anchor="t" anchorCtr="0" horzOverflow="overflow">
                    <a:solidFill>
                      <a:srgbClr val="FBCAA2"/>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22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schools having functional electricity connection </a:t>
                      </a:r>
                    </a:p>
                  </a:txBody>
                  <a:tcPr marL="0" marR="0" marT="0" marB="0" anchor="t" anchorCtr="0" horzOverflow="overflow">
                    <a:solidFill>
                      <a:srgbClr val="FDE4D0"/>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23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schools having abnormal (&lt;1:10 ) teacher pupil ratio </a:t>
                      </a:r>
                    </a:p>
                  </a:txBody>
                  <a:tcPr marL="0" marR="0" marT="0" marB="0" anchor="t" anchorCtr="0" horzOverflow="overflow">
                    <a:solidFill>
                      <a:srgbClr val="FBCAA2"/>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24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schools having abnormal ( &gt;1:30) teacher pupil ratio </a:t>
                      </a:r>
                    </a:p>
                  </a:txBody>
                  <a:tcPr marL="0" marR="0" marT="0" marB="0" anchor="t" anchorCtr="0" horzOverflow="overflow">
                    <a:solidFill>
                      <a:srgbClr val="FDE4D0"/>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25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eligible students receiving scholarship (ST/SC/OBC and Merit cum means) </a:t>
                      </a:r>
                    </a:p>
                  </a:txBody>
                  <a:tcPr marL="0" marR="0" marT="0" marB="0" anchor="t" anchorCtr="0" horzOverflow="overflow">
                    <a:solidFill>
                      <a:srgbClr val="FBCAA2"/>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26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children served mid day meal </a:t>
                      </a:r>
                    </a:p>
                  </a:txBody>
                  <a:tcPr marL="0" marR="0" marT="0" marB="0" anchor="t" anchorCtr="0" horzOverflow="overflow">
                    <a:solidFill>
                      <a:srgbClr val="FDE4D0"/>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27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students provided free Text books </a:t>
                      </a:r>
                    </a:p>
                  </a:txBody>
                  <a:tcPr marL="0" marR="0" marT="0" marB="0" anchor="t" anchorCtr="0" horzOverflow="overflow">
                    <a:solidFill>
                      <a:srgbClr val="FBCAA2"/>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28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students provided free Uniform </a:t>
                      </a:r>
                    </a:p>
                  </a:txBody>
                  <a:tcPr marL="0" marR="0" marT="0" marB="0" anchor="t" anchorCtr="0" horzOverflow="overflow">
                    <a:solidFill>
                      <a:srgbClr val="FDE4D0"/>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29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Out of school children in the age group of 6-14 years </a:t>
                      </a:r>
                    </a:p>
                  </a:txBody>
                  <a:tcPr marL="0" marR="0" marT="0" marB="0" anchor="t" anchorCtr="0" horzOverflow="overflow">
                    <a:solidFill>
                      <a:srgbClr val="FBCAA2"/>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30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Literacy rate (%) </a:t>
                      </a:r>
                    </a:p>
                  </a:txBody>
                  <a:tcPr marL="0" marR="0" marT="0" marB="0" anchor="t" anchorCtr="0" horzOverflow="overflow">
                    <a:solidFill>
                      <a:srgbClr val="FDE4D0"/>
                    </a:solidFill>
                  </a:tcPr>
                </a:tc>
              </a:tr>
              <a:tr h="134500">
                <a:tc rowSpan="7">
                  <a:txBody>
                    <a:bodyPr/>
                    <a:lstStyle/>
                    <a:p>
                      <a:pPr algn="ctr" defTabSz="914400">
                        <a:lnSpc>
                          <a:spcPct val="115000"/>
                        </a:lnSpc>
                        <a:spcBef>
                          <a:spcPts val="1000"/>
                        </a:spcBef>
                        <a:defRPr sz="1800"/>
                      </a:pPr>
                      <a:r>
                        <a:rPr b="1" sz="900">
                          <a:solidFill>
                            <a:srgbClr val="FFFFFF"/>
                          </a:solidFill>
                          <a:latin typeface="Tahoma"/>
                          <a:ea typeface="Tahoma"/>
                          <a:cs typeface="Tahoma"/>
                          <a:sym typeface="Tahoma"/>
                        </a:rPr>
                        <a:t>4 </a:t>
                      </a:r>
                    </a:p>
                  </a:txBody>
                  <a:tcPr marL="0" marR="0" marT="0" marB="0" anchor="t" anchorCtr="0" horzOverflow="overflow">
                    <a:lnR w="38100">
                      <a:solidFill>
                        <a:srgbClr val="FFFFFF"/>
                      </a:solidFill>
                    </a:lnR>
                    <a:solidFill>
                      <a:srgbClr val="F79646"/>
                    </a:solidFill>
                  </a:tcPr>
                </a:tc>
                <a:tc rowSpan="7">
                  <a:txBody>
                    <a:bodyPr/>
                    <a:lstStyle/>
                    <a:p>
                      <a:pPr algn="l" defTabSz="914400">
                        <a:lnSpc>
                          <a:spcPct val="115000"/>
                        </a:lnSpc>
                        <a:spcBef>
                          <a:spcPts val="1000"/>
                        </a:spcBef>
                        <a:defRPr sz="1800"/>
                      </a:pPr>
                      <a:r>
                        <a:rPr b="1" sz="900">
                          <a:latin typeface="Tahoma"/>
                          <a:ea typeface="Tahoma"/>
                          <a:cs typeface="Tahoma"/>
                          <a:sym typeface="Tahoma"/>
                        </a:rPr>
                        <a:t>Rural Development and Sanitation </a:t>
                      </a:r>
                    </a:p>
                  </a:txBody>
                  <a:tcPr marL="0" marR="0" marT="0" marB="0" anchor="t" anchorCtr="0" horzOverflow="overflow">
                    <a:lnL w="38100">
                      <a:solidFill>
                        <a:srgbClr val="FFFFFF"/>
                      </a:solidFill>
                    </a:lnL>
                    <a:solidFill>
                      <a:srgbClr val="FBCAA2"/>
                    </a:solidFill>
                  </a:tcPr>
                </a:tc>
                <a:tc>
                  <a:txBody>
                    <a:bodyPr/>
                    <a:lstStyle/>
                    <a:p>
                      <a:pPr algn="ctr" defTabSz="914400">
                        <a:lnSpc>
                          <a:spcPct val="115000"/>
                        </a:lnSpc>
                        <a:spcBef>
                          <a:spcPts val="1000"/>
                        </a:spcBef>
                        <a:defRPr sz="1800"/>
                      </a:pPr>
                      <a:r>
                        <a:rPr b="1" sz="900">
                          <a:latin typeface="Tahoma"/>
                          <a:ea typeface="Tahoma"/>
                          <a:cs typeface="Tahoma"/>
                          <a:sym typeface="Tahoma"/>
                        </a:rPr>
                        <a:t>31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houses Sanctioned under PMAY-G </a:t>
                      </a:r>
                    </a:p>
                  </a:txBody>
                  <a:tcPr marL="0" marR="0" marT="0" marB="0" anchor="t" anchorCtr="0" horzOverflow="overflow">
                    <a:solidFill>
                      <a:srgbClr val="FBCAA2"/>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32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houses completed viz a viz sanctioned under PMAY-G </a:t>
                      </a:r>
                    </a:p>
                  </a:txBody>
                  <a:tcPr marL="0" marR="0" marT="0" marB="0" anchor="t" anchorCtr="0" horzOverflow="overflow">
                    <a:solidFill>
                      <a:srgbClr val="FDE4D0"/>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33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delayed payments under MGNREGA </a:t>
                      </a:r>
                    </a:p>
                  </a:txBody>
                  <a:tcPr marL="0" marR="0" marT="0" marB="0" anchor="t" anchorCtr="0" horzOverflow="overflow">
                    <a:solidFill>
                      <a:srgbClr val="FBCAA2"/>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34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MGNREGA Cards seeded with Aadhaar </a:t>
                      </a:r>
                    </a:p>
                  </a:txBody>
                  <a:tcPr marL="0" marR="0" marT="0" marB="0" anchor="t" anchorCtr="0" horzOverflow="overflow">
                    <a:solidFill>
                      <a:srgbClr val="FDE4D0"/>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35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eligible Households provided IHHLs under SBM. </a:t>
                      </a:r>
                    </a:p>
                  </a:txBody>
                  <a:tcPr marL="0" marR="0" marT="0" marB="0" anchor="t" anchorCtr="0" horzOverflow="overflow">
                    <a:solidFill>
                      <a:srgbClr val="FBCAA2"/>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36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IHHLs functional </a:t>
                      </a:r>
                    </a:p>
                  </a:txBody>
                  <a:tcPr marL="0" marR="0" marT="0" marB="0" anchor="t" anchorCtr="0" horzOverflow="overflow">
                    <a:solidFill>
                      <a:srgbClr val="FDE4D0"/>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37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household covered under soakage pits </a:t>
                      </a:r>
                    </a:p>
                  </a:txBody>
                  <a:tcPr marL="0" marR="0" marT="0" marB="0" anchor="t" anchorCtr="0" horzOverflow="overflow">
                    <a:solidFill>
                      <a:srgbClr val="FBCAA2"/>
                    </a:solidFill>
                  </a:tcPr>
                </a:tc>
              </a:tr>
              <a:tr h="145105">
                <a:tc rowSpan="4">
                  <a:txBody>
                    <a:bodyPr/>
                    <a:lstStyle/>
                    <a:p>
                      <a:pPr algn="ctr" defTabSz="914400">
                        <a:lnSpc>
                          <a:spcPct val="115000"/>
                        </a:lnSpc>
                        <a:spcBef>
                          <a:spcPts val="1000"/>
                        </a:spcBef>
                        <a:defRPr sz="1800"/>
                      </a:pPr>
                      <a:r>
                        <a:rPr b="1" sz="900">
                          <a:solidFill>
                            <a:srgbClr val="FFFFFF"/>
                          </a:solidFill>
                          <a:latin typeface="Tahoma"/>
                          <a:ea typeface="Tahoma"/>
                          <a:cs typeface="Tahoma"/>
                          <a:sym typeface="Tahoma"/>
                        </a:rPr>
                        <a:t>5 </a:t>
                      </a:r>
                    </a:p>
                  </a:txBody>
                  <a:tcPr marL="0" marR="0" marT="0" marB="0" anchor="t" anchorCtr="0" horzOverflow="overflow">
                    <a:lnR w="38100">
                      <a:solidFill>
                        <a:srgbClr val="FFFFFF"/>
                      </a:solidFill>
                    </a:lnR>
                    <a:solidFill>
                      <a:srgbClr val="F79646"/>
                    </a:solidFill>
                  </a:tcPr>
                </a:tc>
                <a:tc rowSpan="4">
                  <a:txBody>
                    <a:bodyPr/>
                    <a:lstStyle/>
                    <a:p>
                      <a:pPr algn="l" defTabSz="914400">
                        <a:lnSpc>
                          <a:spcPct val="115000"/>
                        </a:lnSpc>
                        <a:spcBef>
                          <a:spcPts val="1000"/>
                        </a:spcBef>
                        <a:defRPr sz="1800"/>
                      </a:pPr>
                      <a:r>
                        <a:rPr b="1" sz="900">
                          <a:latin typeface="Tahoma"/>
                          <a:ea typeface="Tahoma"/>
                          <a:cs typeface="Tahoma"/>
                          <a:sym typeface="Tahoma"/>
                        </a:rPr>
                        <a:t>Individual Beneficiary Schemes </a:t>
                      </a:r>
                    </a:p>
                  </a:txBody>
                  <a:tcPr marL="0" marR="0" marT="0" marB="0" anchor="t" anchorCtr="0" horzOverflow="overflow">
                    <a:lnL w="38100">
                      <a:solidFill>
                        <a:srgbClr val="FFFFFF"/>
                      </a:solidFill>
                    </a:lnL>
                    <a:solidFill>
                      <a:srgbClr val="FDE4D0"/>
                    </a:solidFill>
                  </a:tcPr>
                </a:tc>
                <a:tc>
                  <a:txBody>
                    <a:bodyPr/>
                    <a:lstStyle/>
                    <a:p>
                      <a:pPr algn="ctr" defTabSz="914400">
                        <a:lnSpc>
                          <a:spcPct val="115000"/>
                        </a:lnSpc>
                        <a:spcBef>
                          <a:spcPts val="1000"/>
                        </a:spcBef>
                        <a:defRPr sz="1800"/>
                      </a:pPr>
                      <a:r>
                        <a:rPr b="1" sz="900">
                          <a:latin typeface="Tahoma"/>
                          <a:ea typeface="Tahoma"/>
                          <a:cs typeface="Tahoma"/>
                          <a:sym typeface="Tahoma"/>
                        </a:rPr>
                        <a:t>38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eligible persons receiving old age pension / widow pension/ disability pension (all categories) </a:t>
                      </a:r>
                    </a:p>
                  </a:txBody>
                  <a:tcPr marL="0" marR="0" marT="0" marB="0" anchor="t" anchorCtr="0" horzOverflow="overflow">
                    <a:solidFill>
                      <a:srgbClr val="FDE4D0"/>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39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Households covered under NFSA through Aadhaar seeding  POS </a:t>
                      </a:r>
                    </a:p>
                  </a:txBody>
                  <a:tcPr marL="0" marR="0" marT="0" marB="0" anchor="t" anchorCtr="0" horzOverflow="overflow">
                    <a:solidFill>
                      <a:srgbClr val="FBCAA2"/>
                    </a:solidFill>
                  </a:tcPr>
                </a:tc>
              </a:tr>
              <a:tr h="134500">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40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household using clean cooking fuel </a:t>
                      </a:r>
                    </a:p>
                  </a:txBody>
                  <a:tcPr marL="0" marR="0" marT="0" marB="0" anchor="t" anchorCtr="0" horzOverflow="overflow">
                    <a:solidFill>
                      <a:srgbClr val="FDE4D0"/>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41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eligible women provided assistance under Pradhan Mantri Matru Vandana Yojna (PMMVY) </a:t>
                      </a:r>
                    </a:p>
                  </a:txBody>
                  <a:tcPr marL="0" marR="0" marT="0" marB="0" anchor="t" anchorCtr="0" horzOverflow="overflow">
                    <a:solidFill>
                      <a:srgbClr val="FBCAA2"/>
                    </a:solidFill>
                  </a:tcPr>
                </a:tc>
              </a:tr>
              <a:tr h="145105">
                <a:tc rowSpan="4">
                  <a:txBody>
                    <a:bodyPr/>
                    <a:lstStyle/>
                    <a:p>
                      <a:pPr algn="ctr" defTabSz="914400">
                        <a:lnSpc>
                          <a:spcPct val="115000"/>
                        </a:lnSpc>
                        <a:spcBef>
                          <a:spcPts val="1000"/>
                        </a:spcBef>
                        <a:defRPr sz="1800"/>
                      </a:pPr>
                      <a:r>
                        <a:rPr b="1" sz="900">
                          <a:solidFill>
                            <a:srgbClr val="FFFFFF"/>
                          </a:solidFill>
                          <a:latin typeface="Tahoma"/>
                          <a:ea typeface="Tahoma"/>
                          <a:cs typeface="Tahoma"/>
                          <a:sym typeface="Tahoma"/>
                        </a:rPr>
                        <a:t>6 </a:t>
                      </a:r>
                    </a:p>
                  </a:txBody>
                  <a:tcPr marL="0" marR="0" marT="0" marB="0" anchor="t" anchorCtr="0" horzOverflow="overflow">
                    <a:lnR w="38100">
                      <a:solidFill>
                        <a:srgbClr val="FFFFFF"/>
                      </a:solidFill>
                    </a:lnR>
                    <a:solidFill>
                      <a:srgbClr val="F79646"/>
                    </a:solidFill>
                  </a:tcPr>
                </a:tc>
                <a:tc rowSpan="4">
                  <a:txBody>
                    <a:bodyPr/>
                    <a:lstStyle/>
                    <a:p>
                      <a:pPr algn="l" defTabSz="914400">
                        <a:lnSpc>
                          <a:spcPct val="115000"/>
                        </a:lnSpc>
                        <a:spcBef>
                          <a:spcPts val="1000"/>
                        </a:spcBef>
                        <a:defRPr sz="1800"/>
                      </a:pPr>
                      <a:r>
                        <a:rPr b="1" sz="900">
                          <a:latin typeface="Tahoma"/>
                          <a:ea typeface="Tahoma"/>
                          <a:cs typeface="Tahoma"/>
                          <a:sym typeface="Tahoma"/>
                        </a:rPr>
                        <a:t>Skill Development and Employment </a:t>
                      </a:r>
                    </a:p>
                  </a:txBody>
                  <a:tcPr marL="0" marR="0" marT="0" marB="0" anchor="t" anchorCtr="0" horzOverflow="overflow">
                    <a:lnL w="38100">
                      <a:solidFill>
                        <a:srgbClr val="FFFFFF"/>
                      </a:solidFill>
                    </a:lnL>
                    <a:solidFill>
                      <a:srgbClr val="FDE4D0"/>
                    </a:solidFill>
                  </a:tcPr>
                </a:tc>
                <a:tc>
                  <a:txBody>
                    <a:bodyPr/>
                    <a:lstStyle/>
                    <a:p>
                      <a:pPr algn="ctr" defTabSz="914400">
                        <a:lnSpc>
                          <a:spcPct val="115000"/>
                        </a:lnSpc>
                        <a:spcBef>
                          <a:spcPts val="1000"/>
                        </a:spcBef>
                        <a:defRPr sz="1800"/>
                      </a:pPr>
                      <a:r>
                        <a:rPr b="1" sz="900">
                          <a:latin typeface="Tahoma"/>
                          <a:ea typeface="Tahoma"/>
                          <a:cs typeface="Tahoma"/>
                          <a:sym typeface="Tahoma"/>
                        </a:rPr>
                        <a:t>42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applicants who havebeen provided loan (funds disbursed) under PMEGP/  KVIB/  KVIC etc </a:t>
                      </a:r>
                    </a:p>
                  </a:txBody>
                  <a:tcPr marL="0" marR="0" marT="0" marB="0" anchor="t" anchorCtr="0" horzOverflow="overflow">
                    <a:solidFill>
                      <a:srgbClr val="FDE4D0"/>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43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applicants who have been provided loan (funds disbursed) under MUMKIN/ Tejaswani/ SIE etc </a:t>
                      </a:r>
                    </a:p>
                  </a:txBody>
                  <a:tcPr marL="0" marR="0" marT="0" marB="0" anchor="t" anchorCtr="0" horzOverflow="overflow">
                    <a:solidFill>
                      <a:srgbClr val="FBCAA2"/>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44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900">
                          <a:latin typeface="Tahoma"/>
                          <a:ea typeface="Tahoma"/>
                          <a:cs typeface="Tahoma"/>
                          <a:sym typeface="Tahoma"/>
                        </a:rPr>
                        <a:t>Number of  self Help Group formed and provided bank credit linkage </a:t>
                      </a:r>
                    </a:p>
                  </a:txBody>
                  <a:tcPr marL="0" marR="0" marT="0" marB="0" anchor="t" anchorCtr="0" horzOverflow="overflow">
                    <a:solidFill>
                      <a:srgbClr val="FDE4D0"/>
                    </a:solidFill>
                  </a:tcPr>
                </a:tc>
              </a:tr>
              <a:tr h="145105">
                <a:tc vMerge="1">
                  <a:tcPr/>
                </a:tc>
                <a:tc vMerge="1">
                  <a:tcPr/>
                </a:tc>
                <a:tc>
                  <a:txBody>
                    <a:bodyPr/>
                    <a:lstStyle/>
                    <a:p>
                      <a:pPr algn="ctr" defTabSz="914400">
                        <a:lnSpc>
                          <a:spcPct val="115000"/>
                        </a:lnSpc>
                        <a:spcBef>
                          <a:spcPts val="1000"/>
                        </a:spcBef>
                        <a:defRPr sz="1800"/>
                      </a:pPr>
                      <a:r>
                        <a:rPr b="1" sz="900">
                          <a:latin typeface="Tahoma"/>
                          <a:ea typeface="Tahoma"/>
                          <a:cs typeface="Tahoma"/>
                          <a:sym typeface="Tahoma"/>
                        </a:rPr>
                        <a:t>45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900">
                          <a:latin typeface="Tahoma"/>
                          <a:ea typeface="Tahoma"/>
                          <a:cs typeface="Tahoma"/>
                          <a:sym typeface="Tahoma"/>
                        </a:rPr>
                        <a:t>Percentage of Youth trained against target under HIMAYAT </a:t>
                      </a:r>
                    </a:p>
                  </a:txBody>
                  <a:tcPr marL="0" marR="0" marT="0" marB="0" anchor="t" anchorCtr="0" horzOverflow="overflow">
                    <a:solidFill>
                      <a:srgbClr val="FBCAA2"/>
                    </a:solidFill>
                  </a:tcPr>
                </a:tc>
              </a:tr>
            </a:tbl>
          </a:graphicData>
        </a:graphic>
      </p:graphicFrame>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82" name="Content Placeholder 5"/>
          <p:cNvGraphicFramePr/>
          <p:nvPr/>
        </p:nvGraphicFramePr>
        <p:xfrm>
          <a:off x="1828800" y="38100"/>
          <a:ext cx="8686800" cy="6870679"/>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24487"/>
                <a:gridCol w="952269"/>
                <a:gridCol w="694944"/>
                <a:gridCol w="6515100"/>
              </a:tblGrid>
              <a:tr h="121354">
                <a:tc>
                  <a:txBody>
                    <a:bodyPr/>
                    <a:lstStyle/>
                    <a:p>
                      <a:pPr algn="ctr" defTabSz="914400">
                        <a:lnSpc>
                          <a:spcPct val="115000"/>
                        </a:lnSpc>
                        <a:spcBef>
                          <a:spcPts val="1000"/>
                        </a:spcBef>
                        <a:defRPr sz="1800"/>
                      </a:pPr>
                      <a:r>
                        <a:rPr b="1" sz="700">
                          <a:solidFill>
                            <a:srgbClr val="FFFFFF"/>
                          </a:solidFill>
                          <a:latin typeface="Tahoma"/>
                          <a:ea typeface="Tahoma"/>
                          <a:cs typeface="Tahoma"/>
                          <a:sym typeface="Tahoma"/>
                        </a:rPr>
                        <a:t>S.No </a:t>
                      </a:r>
                    </a:p>
                  </a:txBody>
                  <a:tcPr marL="0" marR="0" marT="0" marB="0" anchor="t" anchorCtr="0" horzOverflow="overflow">
                    <a:lnB w="38100">
                      <a:solidFill>
                        <a:srgbClr val="FFFFFF"/>
                      </a:solidFill>
                    </a:lnB>
                    <a:solidFill>
                      <a:srgbClr val="F79646"/>
                    </a:solidFill>
                  </a:tcPr>
                </a:tc>
                <a:tc>
                  <a:txBody>
                    <a:bodyPr/>
                    <a:lstStyle/>
                    <a:p>
                      <a:pPr algn="ctr" defTabSz="914400">
                        <a:lnSpc>
                          <a:spcPct val="115000"/>
                        </a:lnSpc>
                        <a:spcBef>
                          <a:spcPts val="1000"/>
                        </a:spcBef>
                        <a:defRPr sz="1800"/>
                      </a:pPr>
                      <a:r>
                        <a:rPr b="1" sz="700">
                          <a:solidFill>
                            <a:srgbClr val="FFFFFF"/>
                          </a:solidFill>
                          <a:latin typeface="Tahoma"/>
                          <a:ea typeface="Tahoma"/>
                          <a:cs typeface="Tahoma"/>
                          <a:sym typeface="Tahoma"/>
                        </a:rPr>
                        <a:t>Sectors </a:t>
                      </a:r>
                    </a:p>
                  </a:txBody>
                  <a:tcPr marL="0" marR="0" marT="0" marB="0" anchor="t" anchorCtr="0" horzOverflow="overflow">
                    <a:lnB w="38100">
                      <a:solidFill>
                        <a:srgbClr val="FFFFFF"/>
                      </a:solidFill>
                    </a:lnB>
                    <a:solidFill>
                      <a:srgbClr val="F79646"/>
                    </a:solidFill>
                  </a:tcPr>
                </a:tc>
                <a:tc gridSpan="2">
                  <a:txBody>
                    <a:bodyPr/>
                    <a:lstStyle/>
                    <a:p>
                      <a:pPr algn="ctr" defTabSz="914400">
                        <a:lnSpc>
                          <a:spcPct val="115000"/>
                        </a:lnSpc>
                        <a:spcBef>
                          <a:spcPts val="1000"/>
                        </a:spcBef>
                        <a:defRPr sz="1800"/>
                      </a:pPr>
                      <a:r>
                        <a:rPr b="1" sz="700">
                          <a:solidFill>
                            <a:srgbClr val="FFFFFF"/>
                          </a:solidFill>
                          <a:latin typeface="Tahoma"/>
                          <a:ea typeface="Tahoma"/>
                          <a:cs typeface="Tahoma"/>
                          <a:sym typeface="Tahoma"/>
                        </a:rPr>
                        <a:t>Indicators </a:t>
                      </a:r>
                    </a:p>
                  </a:txBody>
                  <a:tcPr marL="0" marR="0" marT="0" marB="0" anchor="t" anchorCtr="0" horzOverflow="overflow">
                    <a:lnB w="38100">
                      <a:solidFill>
                        <a:srgbClr val="FFFFFF"/>
                      </a:solidFill>
                    </a:lnB>
                    <a:solidFill>
                      <a:srgbClr val="F79646"/>
                    </a:solidFill>
                  </a:tcPr>
                </a:tc>
                <a:tc hMerge="1">
                  <a:tcPr/>
                </a:tc>
              </a:tr>
              <a:tr h="117039">
                <a:tc rowSpan="17">
                  <a:txBody>
                    <a:bodyPr/>
                    <a:lstStyle/>
                    <a:p>
                      <a:pPr algn="ctr" defTabSz="914400">
                        <a:lnSpc>
                          <a:spcPct val="115000"/>
                        </a:lnSpc>
                        <a:spcBef>
                          <a:spcPts val="1000"/>
                        </a:spcBef>
                        <a:defRPr sz="1800"/>
                      </a:pPr>
                      <a:r>
                        <a:rPr b="1" sz="700">
                          <a:solidFill>
                            <a:srgbClr val="FFFFFF"/>
                          </a:solidFill>
                          <a:latin typeface="Tahoma"/>
                          <a:ea typeface="Tahoma"/>
                          <a:cs typeface="Tahoma"/>
                          <a:sym typeface="Tahoma"/>
                        </a:rPr>
                        <a:t>7 </a:t>
                      </a:r>
                    </a:p>
                  </a:txBody>
                  <a:tcPr marL="0" marR="0" marT="0" marB="0" anchor="t" anchorCtr="0" horzOverflow="overflow">
                    <a:lnR w="38100">
                      <a:solidFill>
                        <a:srgbClr val="FFFFFF"/>
                      </a:solidFill>
                    </a:lnR>
                    <a:lnT w="38100">
                      <a:solidFill>
                        <a:srgbClr val="FFFFFF"/>
                      </a:solidFill>
                    </a:lnT>
                    <a:solidFill>
                      <a:srgbClr val="F79646"/>
                    </a:solidFill>
                  </a:tcPr>
                </a:tc>
                <a:tc rowSpan="17">
                  <a:txBody>
                    <a:bodyPr/>
                    <a:lstStyle/>
                    <a:p>
                      <a:pPr algn="l" defTabSz="914400">
                        <a:lnSpc>
                          <a:spcPct val="115000"/>
                        </a:lnSpc>
                        <a:spcBef>
                          <a:spcPts val="1000"/>
                        </a:spcBef>
                        <a:defRPr sz="1800"/>
                      </a:pPr>
                      <a:r>
                        <a:rPr b="1" sz="700">
                          <a:latin typeface="Tahoma"/>
                          <a:ea typeface="Tahoma"/>
                          <a:cs typeface="Tahoma"/>
                          <a:sym typeface="Tahoma"/>
                        </a:rPr>
                        <a:t>Basic Infrastructure </a:t>
                      </a:r>
                    </a:p>
                  </a:txBody>
                  <a:tcPr marL="0" marR="0" marT="0" marB="0" anchor="t" anchorCtr="0" horzOverflow="overflow">
                    <a:lnL w="38100">
                      <a:solidFill>
                        <a:srgbClr val="FFFFFF"/>
                      </a:solidFill>
                    </a:lnL>
                    <a:lnT w="38100">
                      <a:solidFill>
                        <a:srgbClr val="FFFFFF"/>
                      </a:solidFill>
                    </a:lnT>
                    <a:solidFill>
                      <a:srgbClr val="FBCAA2"/>
                    </a:solidFill>
                  </a:tcPr>
                </a:tc>
                <a:tc>
                  <a:txBody>
                    <a:bodyPr/>
                    <a:lstStyle/>
                    <a:p>
                      <a:pPr algn="ctr" defTabSz="914400">
                        <a:lnSpc>
                          <a:spcPct val="115000"/>
                        </a:lnSpc>
                        <a:spcBef>
                          <a:spcPts val="1000"/>
                        </a:spcBef>
                        <a:defRPr sz="1800"/>
                      </a:pPr>
                      <a:r>
                        <a:rPr b="1" sz="700">
                          <a:latin typeface="Tahoma"/>
                          <a:ea typeface="Tahoma"/>
                          <a:cs typeface="Tahoma"/>
                          <a:sym typeface="Tahoma"/>
                        </a:rPr>
                        <a:t>46 </a:t>
                      </a:r>
                    </a:p>
                  </a:txBody>
                  <a:tcPr marL="0" marR="0" marT="0" marB="0" anchor="t" anchorCtr="0" horzOverflow="overflow">
                    <a:lnT w="38100">
                      <a:solidFill>
                        <a:srgbClr val="FFFFFF"/>
                      </a:solidFill>
                    </a:lnT>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of households having functional household tap connection (FHTC) </a:t>
                      </a:r>
                    </a:p>
                  </a:txBody>
                  <a:tcPr marL="0" marR="0" marT="0" marB="0" anchor="t" anchorCtr="0" horzOverflow="overflow">
                    <a:lnT w="38100">
                      <a:solidFill>
                        <a:srgbClr val="FFFFFF"/>
                      </a:solidFill>
                    </a:lnT>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47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of households getting Quality drinking water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48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of households electrified.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49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of eligible habitations connected under PMGSY (As per Census 2001)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50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of road length macadamized/ concrete / tiled </a:t>
                      </a:r>
                    </a:p>
                  </a:txBody>
                  <a:tcPr marL="0" marR="0" marT="0" marB="0" anchor="t" anchorCtr="0" horzOverflow="overflow">
                    <a:solidFill>
                      <a:srgbClr val="FBCAA2"/>
                    </a:solidFill>
                  </a:tcPr>
                </a:tc>
              </a:tr>
              <a:tr h="117039">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51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of hamlets not having public transport facility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52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Whether street lights are provided in public places for ensuring safety  in the Panchayat </a:t>
                      </a:r>
                    </a:p>
                  </a:txBody>
                  <a:tcPr marL="0" marR="0" marT="0" marB="0" anchor="t" anchorCtr="0" horzOverflow="overflow">
                    <a:solidFill>
                      <a:srgbClr val="FBCAA2"/>
                    </a:solidFill>
                  </a:tcPr>
                </a:tc>
              </a:tr>
              <a:tr h="117039">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53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Availability of Panchayat ghar.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54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Availability of Common Service Center with in the Panchayat </a:t>
                      </a:r>
                    </a:p>
                  </a:txBody>
                  <a:tcPr marL="0" marR="0" marT="0" marB="0" anchor="t" anchorCtr="0" horzOverflow="overflow">
                    <a:solidFill>
                      <a:srgbClr val="FBCAA2"/>
                    </a:solidFill>
                  </a:tcPr>
                </a:tc>
              </a:tr>
              <a:tr h="117039">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55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Availability of Internet facility with in the Panchayat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56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Availability  of  bank branch /extension point/ business correspondent  with in the Panchayat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57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Availability of ATM with in the Panchayat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58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Availability  of Health Institution with in the Panchayat (Sub centers/PHCs etc. </a:t>
                      </a:r>
                    </a:p>
                  </a:txBody>
                  <a:tcPr marL="0" marR="0" marT="0" marB="0" anchor="t" anchorCtr="0" horzOverflow="overflow">
                    <a:solidFill>
                      <a:srgbClr val="FBCAA2"/>
                    </a:solidFill>
                  </a:tcPr>
                </a:tc>
              </a:tr>
              <a:tr h="117039">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59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Availability  of Pre Primary / Kindergarten  School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60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Availability  of Primary / Middle School </a:t>
                      </a:r>
                    </a:p>
                  </a:txBody>
                  <a:tcPr marL="0" marR="0" marT="0" marB="0" anchor="t" anchorCtr="0" horzOverflow="overflow">
                    <a:solidFill>
                      <a:srgbClr val="FBCAA2"/>
                    </a:solidFill>
                  </a:tcPr>
                </a:tc>
              </a:tr>
              <a:tr h="117039">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61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Availability of play ground / play field with in the Panchayat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62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Availability of Rural HAAT </a:t>
                      </a:r>
                    </a:p>
                  </a:txBody>
                  <a:tcPr marL="0" marR="0" marT="0" marB="0" anchor="t" anchorCtr="0" horzOverflow="overflow">
                    <a:solidFill>
                      <a:srgbClr val="FBCAA2"/>
                    </a:solidFill>
                  </a:tcPr>
                </a:tc>
              </a:tr>
              <a:tr h="124134">
                <a:tc rowSpan="5">
                  <a:txBody>
                    <a:bodyPr/>
                    <a:lstStyle/>
                    <a:p>
                      <a:pPr algn="ctr" defTabSz="914400">
                        <a:lnSpc>
                          <a:spcPct val="115000"/>
                        </a:lnSpc>
                        <a:spcBef>
                          <a:spcPts val="1000"/>
                        </a:spcBef>
                        <a:defRPr sz="1800"/>
                      </a:pPr>
                      <a:r>
                        <a:rPr b="1" sz="700">
                          <a:solidFill>
                            <a:srgbClr val="FFFFFF"/>
                          </a:solidFill>
                          <a:latin typeface="Tahoma"/>
                          <a:ea typeface="Tahoma"/>
                          <a:cs typeface="Tahoma"/>
                          <a:sym typeface="Tahoma"/>
                        </a:rPr>
                        <a:t>8 </a:t>
                      </a:r>
                    </a:p>
                  </a:txBody>
                  <a:tcPr marL="0" marR="0" marT="0" marB="0" anchor="t" anchorCtr="0" horzOverflow="overflow">
                    <a:lnR w="38100">
                      <a:solidFill>
                        <a:srgbClr val="FFFFFF"/>
                      </a:solidFill>
                    </a:lnR>
                    <a:solidFill>
                      <a:srgbClr val="F79646"/>
                    </a:solidFill>
                  </a:tcPr>
                </a:tc>
                <a:tc rowSpan="5">
                  <a:txBody>
                    <a:bodyPr/>
                    <a:lstStyle/>
                    <a:p>
                      <a:pPr algn="l" defTabSz="914400">
                        <a:lnSpc>
                          <a:spcPct val="115000"/>
                        </a:lnSpc>
                        <a:spcBef>
                          <a:spcPts val="1000"/>
                        </a:spcBef>
                        <a:defRPr sz="1800"/>
                      </a:pPr>
                      <a:r>
                        <a:rPr b="1" sz="700">
                          <a:latin typeface="Tahoma"/>
                          <a:ea typeface="Tahoma"/>
                          <a:cs typeface="Tahoma"/>
                          <a:sym typeface="Tahoma"/>
                        </a:rPr>
                        <a:t>Environment </a:t>
                      </a:r>
                    </a:p>
                  </a:txBody>
                  <a:tcPr marL="0" marR="0" marT="0" marB="0" anchor="t" anchorCtr="0" horzOverflow="overflow">
                    <a:lnL w="38100">
                      <a:solidFill>
                        <a:srgbClr val="FFFFFF"/>
                      </a:solidFill>
                    </a:lnL>
                    <a:solidFill>
                      <a:srgbClr val="FDE4D0"/>
                    </a:solidFill>
                  </a:tcPr>
                </a:tc>
                <a:tc>
                  <a:txBody>
                    <a:bodyPr/>
                    <a:lstStyle/>
                    <a:p>
                      <a:pPr algn="ctr" defTabSz="914400">
                        <a:lnSpc>
                          <a:spcPct val="115000"/>
                        </a:lnSpc>
                        <a:spcBef>
                          <a:spcPts val="1000"/>
                        </a:spcBef>
                        <a:defRPr sz="1800"/>
                      </a:pPr>
                      <a:r>
                        <a:rPr b="1" sz="700">
                          <a:latin typeface="Tahoma"/>
                          <a:ea typeface="Tahoma"/>
                          <a:cs typeface="Tahoma"/>
                          <a:sym typeface="Tahoma"/>
                        </a:rPr>
                        <a:t>63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Has the climate Resilience Plan been developed  for the Gram Panchayat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64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Whether door to door collection of solid waste facility available </a:t>
                      </a:r>
                    </a:p>
                  </a:txBody>
                  <a:tcPr marL="0" marR="0" marT="0" marB="0" anchor="t" anchorCtr="0" horzOverflow="overflow">
                    <a:solidFill>
                      <a:srgbClr val="FBCAA2"/>
                    </a:solidFill>
                  </a:tcPr>
                </a:tc>
              </a:tr>
              <a:tr h="117039">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65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Whether segregation sheds for solid and liquid waste available </a:t>
                      </a:r>
                    </a:p>
                  </a:txBody>
                  <a:tcPr marL="0" marR="0" marT="0" marB="0" anchor="t" anchorCtr="0" horzOverflow="overflow">
                    <a:solidFill>
                      <a:srgbClr val="FDE4D0"/>
                    </a:solidFill>
                  </a:tcPr>
                </a:tc>
              </a:tr>
              <a:tr h="117039">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66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Whether the panchayat is single use plastic free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67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Whether the panchayat  is carbon neutral </a:t>
                      </a:r>
                    </a:p>
                  </a:txBody>
                  <a:tcPr marL="0" marR="0" marT="0" marB="0" anchor="t" anchorCtr="0" horzOverflow="overflow">
                    <a:solidFill>
                      <a:srgbClr val="FDE4D0"/>
                    </a:solidFill>
                  </a:tcPr>
                </a:tc>
              </a:tr>
              <a:tr h="124134">
                <a:tc rowSpan="33">
                  <a:txBody>
                    <a:bodyPr/>
                    <a:lstStyle/>
                    <a:p>
                      <a:pPr algn="ctr" defTabSz="914400">
                        <a:lnSpc>
                          <a:spcPct val="115000"/>
                        </a:lnSpc>
                        <a:spcBef>
                          <a:spcPts val="1000"/>
                        </a:spcBef>
                        <a:defRPr sz="1800"/>
                      </a:pPr>
                      <a:r>
                        <a:rPr b="1" sz="700">
                          <a:solidFill>
                            <a:srgbClr val="FFFFFF"/>
                          </a:solidFill>
                          <a:latin typeface="Tahoma"/>
                          <a:ea typeface="Tahoma"/>
                          <a:cs typeface="Tahoma"/>
                          <a:sym typeface="Tahoma"/>
                        </a:rPr>
                        <a:t>9 </a:t>
                      </a:r>
                    </a:p>
                  </a:txBody>
                  <a:tcPr marL="0" marR="0" marT="0" marB="0" anchor="t" anchorCtr="0" horzOverflow="overflow">
                    <a:lnR w="38100">
                      <a:solidFill>
                        <a:srgbClr val="FFFFFF"/>
                      </a:solidFill>
                    </a:lnR>
                    <a:solidFill>
                      <a:srgbClr val="F79646"/>
                    </a:solidFill>
                  </a:tcPr>
                </a:tc>
                <a:tc rowSpan="33">
                  <a:txBody>
                    <a:bodyPr/>
                    <a:lstStyle/>
                    <a:p>
                      <a:pPr algn="l" defTabSz="914400">
                        <a:lnSpc>
                          <a:spcPct val="115000"/>
                        </a:lnSpc>
                        <a:spcBef>
                          <a:spcPts val="1000"/>
                        </a:spcBef>
                        <a:defRPr sz="1800"/>
                      </a:pPr>
                      <a:r>
                        <a:rPr b="1" sz="700">
                          <a:latin typeface="Tahoma"/>
                          <a:ea typeface="Tahoma"/>
                          <a:cs typeface="Tahoma"/>
                          <a:sym typeface="Tahoma"/>
                        </a:rPr>
                        <a:t>Governance </a:t>
                      </a:r>
                    </a:p>
                  </a:txBody>
                  <a:tcPr marL="0" marR="0" marT="0" marB="0" anchor="t" anchorCtr="0" horzOverflow="overflow">
                    <a:lnL w="38100">
                      <a:solidFill>
                        <a:srgbClr val="FFFFFF"/>
                      </a:solidFill>
                    </a:lnL>
                    <a:solidFill>
                      <a:srgbClr val="FBCAA2"/>
                    </a:solidFill>
                  </a:tcPr>
                </a:tc>
                <a:tc>
                  <a:txBody>
                    <a:bodyPr/>
                    <a:lstStyle/>
                    <a:p>
                      <a:pPr algn="ctr" defTabSz="914400">
                        <a:lnSpc>
                          <a:spcPct val="115000"/>
                        </a:lnSpc>
                        <a:spcBef>
                          <a:spcPts val="1000"/>
                        </a:spcBef>
                        <a:defRPr sz="1800"/>
                      </a:pPr>
                      <a:r>
                        <a:rPr b="1" sz="700">
                          <a:latin typeface="Tahoma"/>
                          <a:ea typeface="Tahoma"/>
                          <a:cs typeface="Tahoma"/>
                          <a:sym typeface="Tahoma"/>
                        </a:rPr>
                        <a:t>68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of population covered under Aadhaar.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69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of population provided e- shram cards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70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of land pass books issued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71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of grievances disposed </a:t>
                      </a:r>
                    </a:p>
                  </a:txBody>
                  <a:tcPr marL="0" marR="0" marT="0" marB="0" anchor="t" anchorCtr="0" horzOverflow="overflow">
                    <a:solidFill>
                      <a:srgbClr val="FDE4D0"/>
                    </a:solidFill>
                  </a:tcPr>
                </a:tc>
              </a:tr>
              <a:tr h="117039">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72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of land mutations done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73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of online services being utilized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74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of Monday Gram Sabha meetings held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75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of Gram sabhas panchayat being held through JK Panchayat Portal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76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coverage of Domocile Certificates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77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rejuvnation/completion of water bodies under Amrit Sarovar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78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Whether monthly awareness camps organized under various schemes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79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Whether Pani Smities constituted and meeting conducted regularly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80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Whether Gram Panchayat aware about Rapid Assessment System (RAS) Portal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81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Whether Gram Panchayat aware about JK Panchayat Portal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82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Whether in the panchayat awareness about Jan Nigrani Portal available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83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Availability of Aadhaar Enabled Payment (AEP) system in the Panchayat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84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Whether the Disaster Management Plan framed/developed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85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Whether the list of beneficiaries related to the schemes/ programms displayed on Gram Panchayat Wall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86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Whether the activities approved under Halqa Panchayat Development  Plan displayed on the Gram Panchayat Wall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87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Whether camps have been organised for awareess on digital literacy </a:t>
                      </a:r>
                    </a:p>
                  </a:txBody>
                  <a:tcPr marL="0" marR="0" marT="0" marB="0" anchor="t" anchorCtr="0" horzOverflow="overflow">
                    <a:solidFill>
                      <a:srgbClr val="FDE4D0"/>
                    </a:solidFill>
                  </a:tcPr>
                </a:tc>
              </a:tr>
              <a:tr h="117039">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88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Whether people are aware about Jan Bhagidhari Portal. </a:t>
                      </a:r>
                    </a:p>
                  </a:txBody>
                  <a:tcPr marL="0" marR="0" marT="0" marB="0" anchor="t" anchorCtr="0" horzOverflow="overflow">
                    <a:solidFill>
                      <a:srgbClr val="FBCAA2"/>
                    </a:solidFill>
                  </a:tcPr>
                </a:tc>
              </a:tr>
              <a:tr h="117039">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89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Cultural events conducted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90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Whether Youth Club facility is available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91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Whether Kissan Awareness Camps are held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92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Whether Cooperative Socities are available in the Panchayat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93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Whether PDS store is available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94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Whetjher Jan Ashudhi Centre is available or not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95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Whether Rain Water Harvesting techniqes adopted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96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Percentage of encroached land vacated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97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Whether CSC centres functional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98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Whether demand for wage employment saturated </a:t>
                      </a:r>
                    </a:p>
                  </a:txBody>
                  <a:tcPr marL="0" marR="0" marT="0" marB="0" anchor="t" anchorCtr="0" horzOverflow="overflow">
                    <a:solidFill>
                      <a:srgbClr val="FBCAA2"/>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99 </a:t>
                      </a:r>
                    </a:p>
                  </a:txBody>
                  <a:tcPr marL="0" marR="0" marT="0" marB="0" anchor="t" anchorCtr="0" horzOverflow="overflow">
                    <a:solidFill>
                      <a:srgbClr val="FDE4D0"/>
                    </a:solidFill>
                  </a:tcPr>
                </a:tc>
                <a:tc>
                  <a:txBody>
                    <a:bodyPr/>
                    <a:lstStyle/>
                    <a:p>
                      <a:pPr algn="l" defTabSz="914400">
                        <a:lnSpc>
                          <a:spcPct val="115000"/>
                        </a:lnSpc>
                        <a:spcBef>
                          <a:spcPts val="1000"/>
                        </a:spcBef>
                        <a:defRPr sz="1800"/>
                      </a:pPr>
                      <a:r>
                        <a:rPr b="1" sz="700">
                          <a:latin typeface="Tahoma"/>
                          <a:ea typeface="Tahoma"/>
                          <a:cs typeface="Tahoma"/>
                          <a:sym typeface="Tahoma"/>
                        </a:rPr>
                        <a:t>Whether demand for self employment saturated </a:t>
                      </a:r>
                    </a:p>
                  </a:txBody>
                  <a:tcPr marL="0" marR="0" marT="0" marB="0" anchor="t" anchorCtr="0" horzOverflow="overflow">
                    <a:solidFill>
                      <a:srgbClr val="FDE4D0"/>
                    </a:solidFill>
                  </a:tcPr>
                </a:tc>
              </a:tr>
              <a:tr h="124134">
                <a:tc vMerge="1">
                  <a:tcPr/>
                </a:tc>
                <a:tc vMerge="1">
                  <a:tcPr/>
                </a:tc>
                <a:tc>
                  <a:txBody>
                    <a:bodyPr/>
                    <a:lstStyle/>
                    <a:p>
                      <a:pPr algn="ctr" defTabSz="914400">
                        <a:lnSpc>
                          <a:spcPct val="115000"/>
                        </a:lnSpc>
                        <a:spcBef>
                          <a:spcPts val="1000"/>
                        </a:spcBef>
                        <a:defRPr sz="1800"/>
                      </a:pPr>
                      <a:r>
                        <a:rPr b="1" sz="700">
                          <a:latin typeface="Tahoma"/>
                          <a:ea typeface="Tahoma"/>
                          <a:cs typeface="Tahoma"/>
                          <a:sym typeface="Tahoma"/>
                        </a:rPr>
                        <a:t>100 </a:t>
                      </a:r>
                    </a:p>
                  </a:txBody>
                  <a:tcPr marL="0" marR="0" marT="0" marB="0" anchor="t" anchorCtr="0" horzOverflow="overflow">
                    <a:solidFill>
                      <a:srgbClr val="FBCAA2"/>
                    </a:solidFill>
                  </a:tcPr>
                </a:tc>
                <a:tc>
                  <a:txBody>
                    <a:bodyPr/>
                    <a:lstStyle/>
                    <a:p>
                      <a:pPr algn="l" defTabSz="914400">
                        <a:lnSpc>
                          <a:spcPct val="115000"/>
                        </a:lnSpc>
                        <a:spcBef>
                          <a:spcPts val="1000"/>
                        </a:spcBef>
                        <a:defRPr sz="1800"/>
                      </a:pPr>
                      <a:r>
                        <a:rPr b="1" sz="700">
                          <a:latin typeface="Tahoma"/>
                          <a:ea typeface="Tahoma"/>
                          <a:cs typeface="Tahoma"/>
                          <a:sym typeface="Tahoma"/>
                        </a:rPr>
                        <a:t>Whether sports evenets held </a:t>
                      </a:r>
                    </a:p>
                  </a:txBody>
                  <a:tcPr marL="0" marR="0" marT="0" marB="0" anchor="t" anchorCtr="0" horzOverflow="overflow">
                    <a:solidFill>
                      <a:srgbClr val="FBCAA2"/>
                    </a:solidFill>
                  </a:tcPr>
                </a:tc>
              </a:tr>
            </a:tbl>
          </a:graphicData>
        </a:graphic>
      </p:graphicFrame>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4" name="Title 1"/>
          <p:cNvSpPr txBox="1"/>
          <p:nvPr>
            <p:ph type="title"/>
          </p:nvPr>
        </p:nvSpPr>
        <p:spPr>
          <a:xfrm>
            <a:off x="1981200" y="274638"/>
            <a:ext cx="8229600" cy="334963"/>
          </a:xfrm>
          <a:prstGeom prst="rect">
            <a:avLst/>
          </a:prstGeom>
        </p:spPr>
        <p:txBody>
          <a:bodyPr/>
          <a:lstStyle>
            <a:lvl1pPr defTabSz="530351">
              <a:defRPr b="1" sz="1624">
                <a:solidFill>
                  <a:srgbClr val="0070C0"/>
                </a:solidFill>
                <a:latin typeface="Tahoma"/>
                <a:ea typeface="Tahoma"/>
                <a:cs typeface="Tahoma"/>
                <a:sym typeface="Tahoma"/>
              </a:defRPr>
            </a:lvl1pPr>
          </a:lstStyle>
          <a:p>
            <a:pPr>
              <a:defRPr>
                <a:effectLst/>
              </a:defRPr>
            </a:pPr>
            <a:r>
              <a:t>Aspirational Panchayats of J&amp;K</a:t>
            </a:r>
          </a:p>
        </p:txBody>
      </p:sp>
      <p:graphicFrame>
        <p:nvGraphicFramePr>
          <p:cNvPr id="585" name="Content Placeholder 3"/>
          <p:cNvGraphicFramePr/>
          <p:nvPr/>
        </p:nvGraphicFramePr>
        <p:xfrm>
          <a:off x="2184400" y="762000"/>
          <a:ext cx="8001000" cy="551974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25745"/>
                <a:gridCol w="894808"/>
                <a:gridCol w="932155"/>
                <a:gridCol w="1009835"/>
                <a:gridCol w="4738457"/>
              </a:tblGrid>
              <a:tr h="217906">
                <a:tc gridSpan="5">
                  <a:txBody>
                    <a:bodyPr/>
                    <a:lstStyle/>
                    <a:p>
                      <a:pPr algn="ctr" defTabSz="914400">
                        <a:defRPr sz="1800"/>
                      </a:pPr>
                      <a:r>
                        <a:rPr b="1" sz="1400">
                          <a:solidFill>
                            <a:srgbClr val="FFFFFF"/>
                          </a:solidFill>
                          <a:latin typeface="Tahoma"/>
                          <a:ea typeface="Tahoma"/>
                          <a:cs typeface="Tahoma"/>
                          <a:sym typeface="Tahoma"/>
                        </a:rPr>
                        <a:t>285 ASPIRATIONAL PANCHAYATS OF JAMMU &amp; KASHMIR</a:t>
                      </a:r>
                    </a:p>
                  </a:txBody>
                  <a:tcPr marL="4531" marR="4531" marT="4531" marB="4531" anchor="b" anchorCtr="0" horzOverflow="overflow">
                    <a:lnL w="12700">
                      <a:miter lim="400000"/>
                    </a:lnL>
                    <a:lnR w="12700">
                      <a:miter lim="400000"/>
                    </a:lnR>
                    <a:lnT w="12700">
                      <a:miter lim="400000"/>
                    </a:lnT>
                    <a:lnB w="12700">
                      <a:miter lim="400000"/>
                    </a:lnB>
                    <a:solidFill>
                      <a:srgbClr val="00B050"/>
                    </a:solidFill>
                  </a:tcPr>
                </a:tc>
                <a:tc hMerge="1">
                  <a:tcPr/>
                </a:tc>
                <a:tc hMerge="1">
                  <a:tcPr/>
                </a:tc>
                <a:tc hMerge="1">
                  <a:tcPr/>
                </a:tc>
                <a:tc hMerge="1">
                  <a:tcPr/>
                </a:tc>
              </a:tr>
              <a:tr h="309353">
                <a:tc>
                  <a:txBody>
                    <a:bodyPr/>
                    <a:lstStyle/>
                    <a:p>
                      <a:pPr algn="ctr" defTabSz="914400">
                        <a:defRPr sz="1800"/>
                      </a:pPr>
                      <a:r>
                        <a:rPr b="1" sz="1000">
                          <a:latin typeface="+mj-lt"/>
                          <a:ea typeface="+mj-ea"/>
                          <a:cs typeface="+mj-cs"/>
                          <a:sym typeface="Calibri"/>
                        </a:rPr>
                        <a:t>S.No</a:t>
                      </a:r>
                    </a:p>
                  </a:txBody>
                  <a:tcPr marL="4531" marR="4531" marT="4531" marB="4531" anchor="t" anchorCtr="0" horzOverflow="overflow">
                    <a:lnL w="12700">
                      <a:miter lim="400000"/>
                    </a:lnL>
                    <a:lnR w="12700">
                      <a:miter lim="400000"/>
                    </a:lnR>
                    <a:lnT w="12700">
                      <a:miter lim="400000"/>
                    </a:lnT>
                    <a:lnB w="12700">
                      <a:miter lim="400000"/>
                    </a:lnB>
                    <a:solidFill>
                      <a:srgbClr val="FFC000"/>
                    </a:solidFill>
                  </a:tcPr>
                </a:tc>
                <a:tc>
                  <a:txBody>
                    <a:bodyPr/>
                    <a:lstStyle/>
                    <a:p>
                      <a:pPr algn="ctr" defTabSz="914400">
                        <a:defRPr sz="1800"/>
                      </a:pPr>
                      <a:r>
                        <a:rPr b="1" sz="1000">
                          <a:latin typeface="+mj-lt"/>
                          <a:ea typeface="+mj-ea"/>
                          <a:cs typeface="+mj-cs"/>
                          <a:sym typeface="Calibri"/>
                        </a:rPr>
                        <a:t>District</a:t>
                      </a:r>
                    </a:p>
                  </a:txBody>
                  <a:tcPr marL="4531" marR="4531" marT="4531" marB="4531" anchor="t" anchorCtr="0" horzOverflow="overflow">
                    <a:lnL w="12700">
                      <a:miter lim="400000"/>
                    </a:lnL>
                    <a:lnR w="12700">
                      <a:miter lim="400000"/>
                    </a:lnR>
                    <a:lnT w="12700">
                      <a:miter lim="400000"/>
                    </a:lnT>
                    <a:lnB w="12700">
                      <a:miter lim="400000"/>
                    </a:lnB>
                    <a:solidFill>
                      <a:srgbClr val="FFC000"/>
                    </a:solidFill>
                  </a:tcPr>
                </a:tc>
                <a:tc>
                  <a:txBody>
                    <a:bodyPr/>
                    <a:lstStyle/>
                    <a:p>
                      <a:pPr algn="ctr" defTabSz="914400">
                        <a:defRPr sz="1800"/>
                      </a:pPr>
                      <a:r>
                        <a:rPr b="1" sz="1000">
                          <a:latin typeface="+mj-lt"/>
                          <a:ea typeface="+mj-ea"/>
                          <a:cs typeface="+mj-cs"/>
                          <a:sym typeface="Calibri"/>
                        </a:rPr>
                        <a:t>Number of Blocks</a:t>
                      </a:r>
                    </a:p>
                  </a:txBody>
                  <a:tcPr marL="4531" marR="4531" marT="4531" marB="4531" anchor="t" anchorCtr="0" horzOverflow="overflow">
                    <a:lnL w="12700">
                      <a:miter lim="400000"/>
                    </a:lnL>
                    <a:lnR w="12700">
                      <a:miter lim="400000"/>
                    </a:lnR>
                    <a:lnT w="12700">
                      <a:miter lim="400000"/>
                    </a:lnT>
                    <a:lnB w="12700">
                      <a:miter lim="400000"/>
                    </a:lnB>
                    <a:solidFill>
                      <a:srgbClr val="FFC000"/>
                    </a:solidFill>
                  </a:tcPr>
                </a:tc>
                <a:tc>
                  <a:txBody>
                    <a:bodyPr/>
                    <a:lstStyle/>
                    <a:p>
                      <a:pPr algn="ctr" defTabSz="914400">
                        <a:defRPr sz="1800"/>
                      </a:pPr>
                      <a:r>
                        <a:rPr b="1" sz="1000">
                          <a:latin typeface="+mj-lt"/>
                          <a:ea typeface="+mj-ea"/>
                          <a:cs typeface="+mj-cs"/>
                          <a:sym typeface="Calibri"/>
                        </a:rPr>
                        <a:t>Number of Panchayats</a:t>
                      </a:r>
                    </a:p>
                  </a:txBody>
                  <a:tcPr marL="4531" marR="4531" marT="4531" marB="4531" anchor="t" anchorCtr="0" horzOverflow="overflow">
                    <a:lnL w="12700">
                      <a:miter lim="400000"/>
                    </a:lnL>
                    <a:lnR w="12700">
                      <a:miter lim="400000"/>
                    </a:lnR>
                    <a:lnT w="12700">
                      <a:miter lim="400000"/>
                    </a:lnT>
                    <a:lnB w="12700">
                      <a:miter lim="400000"/>
                    </a:lnB>
                    <a:solidFill>
                      <a:srgbClr val="FFC000"/>
                    </a:solidFill>
                  </a:tcPr>
                </a:tc>
                <a:tc>
                  <a:txBody>
                    <a:bodyPr/>
                    <a:lstStyle/>
                    <a:p>
                      <a:pPr algn="ctr" defTabSz="914400">
                        <a:defRPr sz="1800"/>
                      </a:pPr>
                      <a:r>
                        <a:rPr b="1" sz="1000">
                          <a:latin typeface="+mj-lt"/>
                          <a:ea typeface="+mj-ea"/>
                          <a:cs typeface="+mj-cs"/>
                          <a:sym typeface="Calibri"/>
                        </a:rPr>
                        <a:t>Name of Aspirational Panchayat</a:t>
                      </a:r>
                    </a:p>
                  </a:txBody>
                  <a:tcPr marL="4531" marR="4531" marT="4531" marB="4531" anchor="t" anchorCtr="0" horzOverflow="overflow">
                    <a:lnL w="12700">
                      <a:miter lim="400000"/>
                    </a:lnL>
                    <a:lnR w="12700">
                      <a:miter lim="400000"/>
                    </a:lnR>
                    <a:lnT w="12700">
                      <a:miter lim="400000"/>
                    </a:lnT>
                    <a:lnB w="12700">
                      <a:miter lim="400000"/>
                    </a:lnB>
                    <a:solidFill>
                      <a:srgbClr val="FFC000"/>
                    </a:solidFill>
                  </a:tcPr>
                </a:tc>
              </a:tr>
              <a:tr h="156942">
                <a:tc>
                  <a:txBody>
                    <a:bodyPr/>
                    <a:lstStyle/>
                    <a:p>
                      <a:pPr algn="ctr" defTabSz="914400">
                        <a:defRPr sz="1800"/>
                      </a:pPr>
                      <a:r>
                        <a:rPr b="1" sz="1000">
                          <a:latin typeface="+mj-lt"/>
                          <a:ea typeface="+mj-ea"/>
                          <a:cs typeface="+mj-cs"/>
                          <a:sym typeface="Calibri"/>
                        </a:rPr>
                        <a:t>1</a:t>
                      </a:r>
                    </a:p>
                  </a:txBody>
                  <a:tcPr marL="4531" marR="4531" marT="4531" marB="4531" anchor="t" anchorCtr="0" horzOverflow="overflow">
                    <a:lnL w="12700">
                      <a:miter lim="400000"/>
                    </a:lnL>
                    <a:lnR w="12700">
                      <a:miter lim="400000"/>
                    </a:lnR>
                    <a:lnT w="12700">
                      <a:miter lim="400000"/>
                    </a:lnT>
                    <a:lnB w="12700">
                      <a:miter lim="400000"/>
                    </a:lnB>
                    <a:solidFill>
                      <a:srgbClr val="FFC000"/>
                    </a:solidFill>
                  </a:tcPr>
                </a:tc>
                <a:tc>
                  <a:txBody>
                    <a:bodyPr/>
                    <a:lstStyle/>
                    <a:p>
                      <a:pPr algn="ctr" defTabSz="914400">
                        <a:defRPr sz="1800"/>
                      </a:pPr>
                      <a:r>
                        <a:rPr b="1" sz="1000">
                          <a:latin typeface="+mj-lt"/>
                          <a:ea typeface="+mj-ea"/>
                          <a:cs typeface="+mj-cs"/>
                          <a:sym typeface="Calibri"/>
                        </a:rPr>
                        <a:t>2</a:t>
                      </a:r>
                    </a:p>
                  </a:txBody>
                  <a:tcPr marL="4531" marR="4531" marT="4531" marB="4531" anchor="t" anchorCtr="0" horzOverflow="overflow">
                    <a:lnL w="12700">
                      <a:miter lim="400000"/>
                    </a:lnL>
                    <a:lnR w="12700">
                      <a:miter lim="400000"/>
                    </a:lnR>
                    <a:lnT w="12700">
                      <a:miter lim="400000"/>
                    </a:lnT>
                    <a:lnB w="12700">
                      <a:miter lim="400000"/>
                    </a:lnB>
                    <a:solidFill>
                      <a:srgbClr val="FFC000"/>
                    </a:solidFill>
                  </a:tcPr>
                </a:tc>
                <a:tc>
                  <a:txBody>
                    <a:bodyPr/>
                    <a:lstStyle/>
                    <a:p>
                      <a:pPr algn="ctr" defTabSz="914400">
                        <a:defRPr sz="1800"/>
                      </a:pPr>
                      <a:r>
                        <a:rPr b="1" sz="1000">
                          <a:latin typeface="+mj-lt"/>
                          <a:ea typeface="+mj-ea"/>
                          <a:cs typeface="+mj-cs"/>
                          <a:sym typeface="Calibri"/>
                        </a:rPr>
                        <a:t>3</a:t>
                      </a:r>
                    </a:p>
                  </a:txBody>
                  <a:tcPr marL="4531" marR="4531" marT="4531" marB="4531" anchor="t" anchorCtr="0" horzOverflow="overflow">
                    <a:lnL w="12700">
                      <a:miter lim="400000"/>
                    </a:lnL>
                    <a:lnR w="12700">
                      <a:miter lim="400000"/>
                    </a:lnR>
                    <a:lnT w="12700">
                      <a:miter lim="400000"/>
                    </a:lnT>
                    <a:lnB w="12700">
                      <a:miter lim="400000"/>
                    </a:lnB>
                    <a:solidFill>
                      <a:srgbClr val="FFC000"/>
                    </a:solidFill>
                  </a:tcPr>
                </a:tc>
                <a:tc>
                  <a:txBody>
                    <a:bodyPr/>
                    <a:lstStyle/>
                    <a:p>
                      <a:pPr algn="ctr" defTabSz="914400">
                        <a:defRPr sz="1800"/>
                      </a:pPr>
                      <a:r>
                        <a:rPr b="1" sz="1000">
                          <a:latin typeface="+mj-lt"/>
                          <a:ea typeface="+mj-ea"/>
                          <a:cs typeface="+mj-cs"/>
                          <a:sym typeface="Calibri"/>
                        </a:rPr>
                        <a:t>4</a:t>
                      </a:r>
                    </a:p>
                  </a:txBody>
                  <a:tcPr marL="4531" marR="4531" marT="4531" marB="4531" anchor="t" anchorCtr="0" horzOverflow="overflow">
                    <a:lnL w="12700">
                      <a:miter lim="400000"/>
                    </a:lnL>
                    <a:lnR w="12700">
                      <a:miter lim="400000"/>
                    </a:lnR>
                    <a:lnT w="12700">
                      <a:miter lim="400000"/>
                    </a:lnT>
                    <a:lnB w="12700">
                      <a:miter lim="400000"/>
                    </a:lnB>
                    <a:solidFill>
                      <a:srgbClr val="FFC000"/>
                    </a:solidFill>
                  </a:tcPr>
                </a:tc>
                <a:tc>
                  <a:txBody>
                    <a:bodyPr/>
                    <a:lstStyle/>
                    <a:p>
                      <a:pPr algn="ctr" defTabSz="914400">
                        <a:defRPr sz="1800"/>
                      </a:pPr>
                      <a:r>
                        <a:rPr b="1" sz="1000">
                          <a:latin typeface="+mj-lt"/>
                          <a:ea typeface="+mj-ea"/>
                          <a:cs typeface="+mj-cs"/>
                          <a:sym typeface="Calibri"/>
                        </a:rPr>
                        <a:t>5</a:t>
                      </a:r>
                    </a:p>
                  </a:txBody>
                  <a:tcPr marL="4531" marR="4531" marT="4531" marB="4531" anchor="t" anchorCtr="0" horzOverflow="overflow">
                    <a:lnL w="12700">
                      <a:miter lim="400000"/>
                    </a:lnL>
                    <a:lnR w="12700">
                      <a:miter lim="400000"/>
                    </a:lnR>
                    <a:lnT w="12700">
                      <a:miter lim="400000"/>
                    </a:lnT>
                    <a:lnB w="12700">
                      <a:miter lim="400000"/>
                    </a:lnB>
                    <a:solidFill>
                      <a:srgbClr val="FFC000"/>
                    </a:solidFill>
                  </a:tcPr>
                </a:tc>
              </a:tr>
              <a:tr h="614174">
                <a:tc>
                  <a:txBody>
                    <a:bodyPr/>
                    <a:lstStyle/>
                    <a:p>
                      <a:pPr algn="ctr" defTabSz="914400">
                        <a:defRPr sz="1800"/>
                      </a:pPr>
                      <a:r>
                        <a:rPr b="1" sz="1000">
                          <a:latin typeface="+mj-lt"/>
                          <a:ea typeface="+mj-ea"/>
                          <a:cs typeface="+mj-cs"/>
                          <a:sym typeface="Calibri"/>
                        </a:rPr>
                        <a:t>1</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l" defTabSz="914400">
                        <a:defRPr sz="1800"/>
                      </a:pPr>
                      <a:r>
                        <a:rPr b="1" sz="1000">
                          <a:latin typeface="+mj-lt"/>
                          <a:ea typeface="+mj-ea"/>
                          <a:cs typeface="+mj-cs"/>
                          <a:sym typeface="Calibri"/>
                        </a:rPr>
                        <a:t>Jammu</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ctr" defTabSz="914400">
                        <a:defRPr sz="1800"/>
                      </a:pPr>
                      <a:r>
                        <a:rPr b="1" sz="1000">
                          <a:latin typeface="+mj-lt"/>
                          <a:ea typeface="+mj-ea"/>
                          <a:cs typeface="+mj-cs"/>
                          <a:sym typeface="Calibri"/>
                        </a:rPr>
                        <a:t>20</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ctr" defTabSz="914400">
                        <a:defRPr sz="1800"/>
                      </a:pPr>
                      <a:r>
                        <a:rPr b="1" sz="1000">
                          <a:latin typeface="+mj-lt"/>
                          <a:ea typeface="+mj-ea"/>
                          <a:cs typeface="+mj-cs"/>
                          <a:sym typeface="Calibri"/>
                        </a:rPr>
                        <a:t>305</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l" defTabSz="914400">
                        <a:defRPr sz="1800"/>
                      </a:pPr>
                      <a:r>
                        <a:rPr b="1" sz="1000">
                          <a:latin typeface="+mj-lt"/>
                          <a:ea typeface="+mj-ea"/>
                          <a:cs typeface="+mj-cs"/>
                          <a:sym typeface="Calibri"/>
                        </a:rPr>
                        <a:t>1.Sungal Upper,  2. Pachail,  3. Kote Lower B (Garhi),  4. SEHORA B,  5.Ghar,  6. POUNTHAL, 7. Dori,  8. Gigrial, 9. Kirpalpur,  10. Karloop,  11. KANDI,  12. Gorda,  13. Bansultan Upper, 14. Gurha Manhasan, 15. Bardoh,  16. Sunjwan Upper,  17. Sagoon,  18. Mawa Brahmana,  19. Rathana,  20. Abdal </a:t>
                      </a:r>
                    </a:p>
                  </a:txBody>
                  <a:tcPr marL="4531" marR="4531" marT="4531" marB="4531" anchor="t" anchorCtr="0" horzOverflow="overflow">
                    <a:lnL w="12700">
                      <a:miter lim="400000"/>
                    </a:lnL>
                    <a:lnR w="12700">
                      <a:miter lim="400000"/>
                    </a:lnR>
                    <a:lnT w="12700">
                      <a:miter lim="400000"/>
                    </a:lnT>
                    <a:lnB w="12700">
                      <a:miter lim="400000"/>
                    </a:lnB>
                    <a:noFill/>
                  </a:tcPr>
                </a:tc>
              </a:tr>
              <a:tr h="461763">
                <a:tc>
                  <a:txBody>
                    <a:bodyPr/>
                    <a:lstStyle/>
                    <a:p>
                      <a:pPr algn="ctr" defTabSz="914400">
                        <a:defRPr sz="1800"/>
                      </a:pPr>
                      <a:r>
                        <a:rPr b="1" sz="1000">
                          <a:latin typeface="+mj-lt"/>
                          <a:ea typeface="+mj-ea"/>
                          <a:cs typeface="+mj-cs"/>
                          <a:sym typeface="Calibri"/>
                        </a:rPr>
                        <a:t>2</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l" defTabSz="914400">
                        <a:defRPr sz="1800"/>
                      </a:pPr>
                      <a:r>
                        <a:rPr b="1" sz="1000">
                          <a:latin typeface="+mj-lt"/>
                          <a:ea typeface="+mj-ea"/>
                          <a:cs typeface="+mj-cs"/>
                          <a:sym typeface="Calibri"/>
                        </a:rPr>
                        <a:t>Kathua</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ctr" defTabSz="914400">
                        <a:defRPr sz="1800"/>
                      </a:pPr>
                      <a:r>
                        <a:rPr b="1" sz="1000">
                          <a:latin typeface="+mj-lt"/>
                          <a:ea typeface="+mj-ea"/>
                          <a:cs typeface="+mj-cs"/>
                          <a:sym typeface="Calibri"/>
                        </a:rPr>
                        <a:t>19</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ctr" defTabSz="914400">
                        <a:defRPr sz="1800"/>
                      </a:pPr>
                      <a:r>
                        <a:rPr b="1" sz="1000">
                          <a:latin typeface="+mj-lt"/>
                          <a:ea typeface="+mj-ea"/>
                          <a:cs typeface="+mj-cs"/>
                          <a:sym typeface="Calibri"/>
                        </a:rPr>
                        <a:t>257</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l" defTabSz="914400">
                        <a:defRPr sz="1800"/>
                      </a:pPr>
                      <a:r>
                        <a:rPr b="1" sz="1000">
                          <a:latin typeface="+mj-lt"/>
                          <a:ea typeface="+mj-ea"/>
                          <a:cs typeface="+mj-cs"/>
                          <a:sym typeface="Calibri"/>
                        </a:rPr>
                        <a:t>1. Jothana Upper, 2. Dehota, 3. Kardoh, 4. Saman, 5. Bhikar, 6. Huttar, 7. Godal, 8. Dinga Amb B, 9. Banjal Bhatwal, 10. Surjan Chack, 11. Sprain, 12.Bhed Blode, 13. Domar, 14. Nelhew, 15. Athialta, 16. Dunagara Upper, 17. Changi, 18. Tarafwala, 19. Kasheer</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r>
              <a:tr h="309353">
                <a:tc>
                  <a:txBody>
                    <a:bodyPr/>
                    <a:lstStyle/>
                    <a:p>
                      <a:pPr algn="ctr" defTabSz="914400">
                        <a:defRPr sz="1800"/>
                      </a:pPr>
                      <a:r>
                        <a:rPr b="1" sz="1000">
                          <a:latin typeface="+mj-lt"/>
                          <a:ea typeface="+mj-ea"/>
                          <a:cs typeface="+mj-cs"/>
                          <a:sym typeface="Calibri"/>
                        </a:rPr>
                        <a:t>3</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l" defTabSz="914400">
                        <a:defRPr sz="1800"/>
                      </a:pPr>
                      <a:r>
                        <a:rPr b="1" sz="1000">
                          <a:latin typeface="+mj-lt"/>
                          <a:ea typeface="+mj-ea"/>
                          <a:cs typeface="+mj-cs"/>
                          <a:sym typeface="Calibri"/>
                        </a:rPr>
                        <a:t>Samba</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ctr" defTabSz="914400">
                        <a:defRPr sz="1800"/>
                      </a:pPr>
                      <a:r>
                        <a:rPr b="1" sz="1000">
                          <a:latin typeface="+mj-lt"/>
                          <a:ea typeface="+mj-ea"/>
                          <a:cs typeface="+mj-cs"/>
                          <a:sym typeface="Calibri"/>
                        </a:rPr>
                        <a:t>9</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ctr" defTabSz="914400">
                        <a:defRPr sz="1800"/>
                      </a:pPr>
                      <a:r>
                        <a:rPr b="1" sz="1000">
                          <a:latin typeface="+mj-lt"/>
                          <a:ea typeface="+mj-ea"/>
                          <a:cs typeface="+mj-cs"/>
                          <a:sym typeface="Calibri"/>
                        </a:rPr>
                        <a:t>101</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l" defTabSz="914400">
                        <a:defRPr sz="1800"/>
                      </a:pPr>
                      <a:r>
                        <a:rPr b="1" sz="1000">
                          <a:latin typeface="+mj-lt"/>
                          <a:ea typeface="+mj-ea"/>
                          <a:cs typeface="+mj-cs"/>
                          <a:sym typeface="Calibri"/>
                        </a:rPr>
                        <a:t>1. Khara Madana, 2. Meen Sarkar, 3. Bagla Dhamaore, 4. Nanga, 5. Badheri, 6. Sodam, 7. Mohargarh, 8. Surrara, 9. Madoon</a:t>
                      </a:r>
                    </a:p>
                  </a:txBody>
                  <a:tcPr marL="4531" marR="4531" marT="4531" marB="4531" anchor="t" anchorCtr="0" horzOverflow="overflow">
                    <a:lnL w="12700">
                      <a:miter lim="400000"/>
                    </a:lnL>
                    <a:lnR w="12700">
                      <a:miter lim="400000"/>
                    </a:lnR>
                    <a:lnT w="12700">
                      <a:miter lim="400000"/>
                    </a:lnT>
                    <a:lnB w="12700">
                      <a:miter lim="400000"/>
                    </a:lnB>
                    <a:noFill/>
                  </a:tcPr>
                </a:tc>
              </a:tr>
              <a:tr h="309353">
                <a:tc>
                  <a:txBody>
                    <a:bodyPr/>
                    <a:lstStyle/>
                    <a:p>
                      <a:pPr algn="ctr" defTabSz="914400">
                        <a:defRPr sz="1800"/>
                      </a:pPr>
                      <a:r>
                        <a:rPr b="1" sz="1000">
                          <a:latin typeface="+mj-lt"/>
                          <a:ea typeface="+mj-ea"/>
                          <a:cs typeface="+mj-cs"/>
                          <a:sym typeface="Calibri"/>
                        </a:rPr>
                        <a:t>4</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l" defTabSz="914400">
                        <a:defRPr sz="1800"/>
                      </a:pPr>
                      <a:r>
                        <a:rPr b="1" sz="1000">
                          <a:latin typeface="+mj-lt"/>
                          <a:ea typeface="+mj-ea"/>
                          <a:cs typeface="+mj-cs"/>
                          <a:sym typeface="Calibri"/>
                        </a:rPr>
                        <a:t>Reasi</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ctr" defTabSz="914400">
                        <a:defRPr sz="1800"/>
                      </a:pPr>
                      <a:r>
                        <a:rPr b="1" sz="1000">
                          <a:latin typeface="+mj-lt"/>
                          <a:ea typeface="+mj-ea"/>
                          <a:cs typeface="+mj-cs"/>
                          <a:sym typeface="Calibri"/>
                        </a:rPr>
                        <a:t>12</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ctr" defTabSz="914400">
                        <a:defRPr sz="1800"/>
                      </a:pPr>
                      <a:r>
                        <a:rPr b="1" sz="1000">
                          <a:latin typeface="+mj-lt"/>
                          <a:ea typeface="+mj-ea"/>
                          <a:cs typeface="+mj-cs"/>
                          <a:sym typeface="Calibri"/>
                        </a:rPr>
                        <a:t>153</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l" defTabSz="914400">
                        <a:defRPr sz="1800"/>
                      </a:pPr>
                      <a:r>
                        <a:rPr b="1" sz="1000">
                          <a:latin typeface="+mj-lt"/>
                          <a:ea typeface="+mj-ea"/>
                          <a:cs typeface="+mj-cs"/>
                          <a:sym typeface="Calibri"/>
                        </a:rPr>
                        <a:t>1. Judda/B, 2. Sarhi, 3. Channa-A, 4. Barnasal, 5. Dhakikote, 6. Hutt, 7. Sildhar, 8. Sira Kotla, 9. Upper Talwara, 10. Panassa, 11. Bandhar, 12. Thillo </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r>
              <a:tr h="461763">
                <a:tc>
                  <a:txBody>
                    <a:bodyPr/>
                    <a:lstStyle/>
                    <a:p>
                      <a:pPr algn="ctr" defTabSz="914400">
                        <a:defRPr sz="1800"/>
                      </a:pPr>
                      <a:r>
                        <a:rPr b="1" sz="1000">
                          <a:latin typeface="+mj-lt"/>
                          <a:ea typeface="+mj-ea"/>
                          <a:cs typeface="+mj-cs"/>
                          <a:sym typeface="Calibri"/>
                        </a:rPr>
                        <a:t>5</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l" defTabSz="914400">
                        <a:defRPr sz="1800"/>
                      </a:pPr>
                      <a:r>
                        <a:rPr b="1" sz="1000">
                          <a:latin typeface="+mj-lt"/>
                          <a:ea typeface="+mj-ea"/>
                          <a:cs typeface="+mj-cs"/>
                          <a:sym typeface="Calibri"/>
                        </a:rPr>
                        <a:t>Poonch</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ctr" defTabSz="914400">
                        <a:defRPr sz="1800"/>
                      </a:pPr>
                      <a:r>
                        <a:rPr b="1" sz="1000">
                          <a:latin typeface="+mj-lt"/>
                          <a:ea typeface="+mj-ea"/>
                          <a:cs typeface="+mj-cs"/>
                          <a:sym typeface="Calibri"/>
                        </a:rPr>
                        <a:t>11</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ctr" defTabSz="914400">
                        <a:defRPr sz="1800"/>
                      </a:pPr>
                      <a:r>
                        <a:rPr b="1" sz="1000">
                          <a:latin typeface="+mj-lt"/>
                          <a:ea typeface="+mj-ea"/>
                          <a:cs typeface="+mj-cs"/>
                          <a:sym typeface="Calibri"/>
                        </a:rPr>
                        <a:t>229</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l" defTabSz="914400">
                        <a:defRPr sz="1800"/>
                      </a:pPr>
                      <a:r>
                        <a:rPr b="1" sz="1000">
                          <a:latin typeface="+mj-lt"/>
                          <a:ea typeface="+mj-ea"/>
                          <a:cs typeface="+mj-cs"/>
                          <a:sym typeface="Calibri"/>
                        </a:rPr>
                        <a:t>1. Jarranwali Gali, 2. LOWER MURRAH KLALI, 3. Seri Khawaja Left, 4. Arigam, 5. Sawjian B, 6. Magyad keni, 7. Kalaban Faizabad, 8. Qasba lower, 9. Noorkote, 10. Saloonia A, 11. MARHOTE MIDDLE</a:t>
                      </a:r>
                    </a:p>
                  </a:txBody>
                  <a:tcPr marL="4531" marR="4531" marT="4531" marB="4531" anchor="t" anchorCtr="0" horzOverflow="overflow">
                    <a:lnL w="12700">
                      <a:miter lim="400000"/>
                    </a:lnL>
                    <a:lnR w="12700">
                      <a:miter lim="400000"/>
                    </a:lnR>
                    <a:lnT w="12700">
                      <a:miter lim="400000"/>
                    </a:lnT>
                    <a:lnB w="12700">
                      <a:miter lim="400000"/>
                    </a:lnB>
                    <a:noFill/>
                  </a:tcPr>
                </a:tc>
              </a:tr>
              <a:tr h="614174">
                <a:tc>
                  <a:txBody>
                    <a:bodyPr/>
                    <a:lstStyle/>
                    <a:p>
                      <a:pPr algn="ctr" defTabSz="914400">
                        <a:defRPr sz="1800"/>
                      </a:pPr>
                      <a:r>
                        <a:rPr b="1" sz="1000">
                          <a:latin typeface="+mj-lt"/>
                          <a:ea typeface="+mj-ea"/>
                          <a:cs typeface="+mj-cs"/>
                          <a:sym typeface="Calibri"/>
                        </a:rPr>
                        <a:t>6</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l" defTabSz="914400">
                        <a:defRPr sz="1800"/>
                      </a:pPr>
                      <a:r>
                        <a:rPr b="1" sz="1000">
                          <a:latin typeface="+mj-lt"/>
                          <a:ea typeface="+mj-ea"/>
                          <a:cs typeface="+mj-cs"/>
                          <a:sym typeface="Calibri"/>
                        </a:rPr>
                        <a:t>Rajouri</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ctr" defTabSz="914400">
                        <a:defRPr sz="1800"/>
                      </a:pPr>
                      <a:r>
                        <a:rPr b="1" sz="1000">
                          <a:latin typeface="+mj-lt"/>
                          <a:ea typeface="+mj-ea"/>
                          <a:cs typeface="+mj-cs"/>
                          <a:sym typeface="Calibri"/>
                        </a:rPr>
                        <a:t>19</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ctr" defTabSz="914400">
                        <a:defRPr sz="1800"/>
                      </a:pPr>
                      <a:r>
                        <a:rPr b="1" sz="1000">
                          <a:latin typeface="+mj-lt"/>
                          <a:ea typeface="+mj-ea"/>
                          <a:cs typeface="+mj-cs"/>
                          <a:sym typeface="Calibri"/>
                        </a:rPr>
                        <a:t>312</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l" defTabSz="914400">
                        <a:defRPr sz="1800"/>
                      </a:pPr>
                      <a:r>
                        <a:rPr b="1" sz="1000">
                          <a:latin typeface="+mj-lt"/>
                          <a:ea typeface="+mj-ea"/>
                          <a:cs typeface="+mj-cs"/>
                          <a:sym typeface="Calibri"/>
                        </a:rPr>
                        <a:t>1. DRAJ, 2. TARGAIN UPPER, 3. UPPER DODAJ (HILL TAK), 4. KALALKASS B, 5. AGRATI (S), 6. DALLI-B, 7. BADHAL-A, 8. GARAN, 9. DEHRI REHLYOTE UPPER, 10. TERU UPPER-A, 11. BHAWANI-A, 12. PANJGRAIN UPPER A, 13. MAHRAJ PUR PLANGAR, 14. CHAWA, 15. DEEING, 16. SIOT UPPER, 17. BAJWAL LOWER-A, 18. MANGOTA B, 19. Bagla</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r>
              <a:tr h="461763">
                <a:tc>
                  <a:txBody>
                    <a:bodyPr/>
                    <a:lstStyle/>
                    <a:p>
                      <a:pPr algn="ctr" defTabSz="914400">
                        <a:defRPr sz="1800"/>
                      </a:pPr>
                      <a:r>
                        <a:rPr b="1" sz="1000">
                          <a:latin typeface="+mj-lt"/>
                          <a:ea typeface="+mj-ea"/>
                          <a:cs typeface="+mj-cs"/>
                          <a:sym typeface="Calibri"/>
                        </a:rPr>
                        <a:t>7</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l" defTabSz="914400">
                        <a:defRPr sz="1800"/>
                      </a:pPr>
                      <a:r>
                        <a:rPr b="1" sz="1000">
                          <a:latin typeface="+mj-lt"/>
                          <a:ea typeface="+mj-ea"/>
                          <a:cs typeface="+mj-cs"/>
                          <a:sym typeface="Calibri"/>
                        </a:rPr>
                        <a:t>Udhampur</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ctr" defTabSz="914400">
                        <a:defRPr sz="1800"/>
                      </a:pPr>
                      <a:r>
                        <a:rPr b="1" sz="1000">
                          <a:latin typeface="+mj-lt"/>
                          <a:ea typeface="+mj-ea"/>
                          <a:cs typeface="+mj-cs"/>
                          <a:sym typeface="Calibri"/>
                        </a:rPr>
                        <a:t>17</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ctr" defTabSz="914400">
                        <a:defRPr sz="1800"/>
                      </a:pPr>
                      <a:r>
                        <a:rPr b="1" sz="1000">
                          <a:latin typeface="+mj-lt"/>
                          <a:ea typeface="+mj-ea"/>
                          <a:cs typeface="+mj-cs"/>
                          <a:sym typeface="Calibri"/>
                        </a:rPr>
                        <a:t>236</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l" defTabSz="914400">
                        <a:defRPr sz="1800"/>
                      </a:pPr>
                      <a:r>
                        <a:rPr b="1" sz="1000">
                          <a:latin typeface="+mj-lt"/>
                          <a:ea typeface="+mj-ea"/>
                          <a:cs typeface="+mj-cs"/>
                          <a:sym typeface="Calibri"/>
                        </a:rPr>
                        <a:t>1. Surni,  2. Matlowa A, 3. Loudhra, 4. Satyalta,  5. Thanoa,  6. Motto,  7. Balota Chigla,  8. Pachound 2, 9. Sumal,  10. Ladda-B, 11. Ladha,  12. Sadhota,  13. Dheeran,  14. Kathil Ganju East, 15. Charat, 16. Jadsarkote, 17. Patta</a:t>
                      </a:r>
                    </a:p>
                  </a:txBody>
                  <a:tcPr marL="4531" marR="4531" marT="4531" marB="4531" anchor="t" anchorCtr="0" horzOverflow="overflow">
                    <a:lnL w="12700">
                      <a:miter lim="400000"/>
                    </a:lnL>
                    <a:lnR w="12700">
                      <a:miter lim="400000"/>
                    </a:lnR>
                    <a:lnT w="12700">
                      <a:miter lim="400000"/>
                    </a:lnT>
                    <a:lnB w="12700">
                      <a:miter lim="400000"/>
                    </a:lnB>
                    <a:noFill/>
                  </a:tcPr>
                </a:tc>
              </a:tr>
              <a:tr h="461763">
                <a:tc>
                  <a:txBody>
                    <a:bodyPr/>
                    <a:lstStyle/>
                    <a:p>
                      <a:pPr algn="ctr" defTabSz="914400">
                        <a:defRPr sz="1800"/>
                      </a:pPr>
                      <a:r>
                        <a:rPr b="1" sz="1000">
                          <a:latin typeface="+mj-lt"/>
                          <a:ea typeface="+mj-ea"/>
                          <a:cs typeface="+mj-cs"/>
                          <a:sym typeface="Calibri"/>
                        </a:rPr>
                        <a:t>8</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l" defTabSz="914400">
                        <a:defRPr sz="1800"/>
                      </a:pPr>
                      <a:r>
                        <a:rPr b="1" sz="1000">
                          <a:latin typeface="+mj-lt"/>
                          <a:ea typeface="+mj-ea"/>
                          <a:cs typeface="+mj-cs"/>
                          <a:sym typeface="Calibri"/>
                        </a:rPr>
                        <a:t>Doda</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ctr" defTabSz="914400">
                        <a:defRPr sz="1800"/>
                      </a:pPr>
                      <a:r>
                        <a:rPr b="1" sz="1000">
                          <a:latin typeface="+mj-lt"/>
                          <a:ea typeface="+mj-ea"/>
                          <a:cs typeface="+mj-cs"/>
                          <a:sym typeface="Calibri"/>
                        </a:rPr>
                        <a:t>17</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ctr" defTabSz="914400">
                        <a:defRPr sz="1800"/>
                      </a:pPr>
                      <a:r>
                        <a:rPr b="1" sz="1000">
                          <a:latin typeface="+mj-lt"/>
                          <a:ea typeface="+mj-ea"/>
                          <a:cs typeface="+mj-cs"/>
                          <a:sym typeface="Calibri"/>
                        </a:rPr>
                        <a:t>237</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l" defTabSz="914400">
                        <a:defRPr sz="1800"/>
                      </a:pPr>
                      <a:r>
                        <a:rPr b="1" sz="1000">
                          <a:latin typeface="+mj-lt"/>
                          <a:ea typeface="+mj-ea"/>
                          <a:cs typeface="+mj-cs"/>
                          <a:sym typeface="Calibri"/>
                        </a:rPr>
                        <a:t>1. ChakaA1, 2. Hanga, 3. GADI-A, 4. Daraie, 5. TRAWN, 6. THALORAN, 7. Hadal, 8. BHALARA, 9. UDHYANPUR, 10. Rotipaderna, 11. Balwana, 12. Challer, 13. Bathri, 14. KUDDHAR B, 15. SARSI, 16. MOTHI-A, 17. Nandna</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r>
              <a:tr h="461763">
                <a:tc>
                  <a:txBody>
                    <a:bodyPr/>
                    <a:lstStyle/>
                    <a:p>
                      <a:pPr algn="ctr" defTabSz="914400">
                        <a:defRPr sz="1800"/>
                      </a:pPr>
                      <a:r>
                        <a:rPr b="1" sz="1000">
                          <a:latin typeface="+mj-lt"/>
                          <a:ea typeface="+mj-ea"/>
                          <a:cs typeface="+mj-cs"/>
                          <a:sym typeface="Calibri"/>
                        </a:rPr>
                        <a:t>9</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l" defTabSz="914400">
                        <a:defRPr sz="1800"/>
                      </a:pPr>
                      <a:r>
                        <a:rPr b="1" sz="1000">
                          <a:latin typeface="+mj-lt"/>
                          <a:ea typeface="+mj-ea"/>
                          <a:cs typeface="+mj-cs"/>
                          <a:sym typeface="Calibri"/>
                        </a:rPr>
                        <a:t>Kishtwar</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ctr" defTabSz="914400">
                        <a:defRPr sz="1800"/>
                      </a:pPr>
                      <a:r>
                        <a:rPr b="1" sz="1000">
                          <a:latin typeface="+mj-lt"/>
                          <a:ea typeface="+mj-ea"/>
                          <a:cs typeface="+mj-cs"/>
                          <a:sym typeface="Calibri"/>
                        </a:rPr>
                        <a:t>13</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ctr" defTabSz="914400">
                        <a:defRPr sz="1800"/>
                      </a:pPr>
                      <a:r>
                        <a:rPr b="1" sz="1000">
                          <a:latin typeface="+mj-lt"/>
                          <a:ea typeface="+mj-ea"/>
                          <a:cs typeface="+mj-cs"/>
                          <a:sym typeface="Calibri"/>
                        </a:rPr>
                        <a:t>136</a:t>
                      </a:r>
                    </a:p>
                  </a:txBody>
                  <a:tcPr marL="4531" marR="4531" marT="4531" marB="4531" anchor="t" anchorCtr="0" horzOverflow="overflow">
                    <a:lnL w="12700">
                      <a:miter lim="400000"/>
                    </a:lnL>
                    <a:lnR w="12700">
                      <a:miter lim="400000"/>
                    </a:lnR>
                    <a:lnT w="12700">
                      <a:miter lim="400000"/>
                    </a:lnT>
                    <a:lnB w="12700">
                      <a:miter lim="400000"/>
                    </a:lnB>
                    <a:noFill/>
                  </a:tcPr>
                </a:tc>
                <a:tc>
                  <a:txBody>
                    <a:bodyPr/>
                    <a:lstStyle/>
                    <a:p>
                      <a:pPr algn="l" defTabSz="914400">
                        <a:defRPr sz="1800"/>
                      </a:pPr>
                      <a:r>
                        <a:rPr b="1" sz="1000">
                          <a:latin typeface="+mj-lt"/>
                          <a:ea typeface="+mj-ea"/>
                          <a:cs typeface="+mj-cs"/>
                          <a:sym typeface="Calibri"/>
                        </a:rPr>
                        <a:t>1. MOORI, 2. Chichha , 3. Shandri, 4. Chatroo Lower-C, 5. Pochhal-B2, 6. Ranie-B, 7. Kuchhal-C, 8. Chichha, 9. Palalil, 10. Palmar Upper, 11. Sarawan, 12. Trigam-C, 13. Sukhnaie </a:t>
                      </a:r>
                    </a:p>
                  </a:txBody>
                  <a:tcPr marL="4531" marR="4531" marT="4531" marB="4531" anchor="t" anchorCtr="0" horzOverflow="overflow">
                    <a:lnL w="12700">
                      <a:miter lim="400000"/>
                    </a:lnL>
                    <a:lnR w="12700">
                      <a:miter lim="400000"/>
                    </a:lnR>
                    <a:lnT w="12700">
                      <a:miter lim="400000"/>
                    </a:lnT>
                    <a:lnB w="12700">
                      <a:miter lim="400000"/>
                    </a:lnB>
                    <a:noFill/>
                  </a:tcPr>
                </a:tc>
              </a:tr>
              <a:tr h="309353">
                <a:tc>
                  <a:txBody>
                    <a:bodyPr/>
                    <a:lstStyle/>
                    <a:p>
                      <a:pPr algn="ctr" defTabSz="914400">
                        <a:defRPr sz="1800"/>
                      </a:pPr>
                      <a:r>
                        <a:rPr b="1" sz="1000">
                          <a:latin typeface="+mj-lt"/>
                          <a:ea typeface="+mj-ea"/>
                          <a:cs typeface="+mj-cs"/>
                          <a:sym typeface="Calibri"/>
                        </a:rPr>
                        <a:t>10</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l" defTabSz="914400">
                        <a:defRPr sz="1800"/>
                      </a:pPr>
                      <a:r>
                        <a:rPr b="1" sz="1000">
                          <a:latin typeface="+mj-lt"/>
                          <a:ea typeface="+mj-ea"/>
                          <a:cs typeface="+mj-cs"/>
                          <a:sym typeface="Calibri"/>
                        </a:rPr>
                        <a:t>Ramban</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ctr" defTabSz="914400">
                        <a:defRPr sz="1800"/>
                      </a:pPr>
                      <a:r>
                        <a:rPr b="1" sz="1000">
                          <a:latin typeface="+mj-lt"/>
                          <a:ea typeface="+mj-ea"/>
                          <a:cs typeface="+mj-cs"/>
                          <a:sym typeface="Calibri"/>
                        </a:rPr>
                        <a:t>11</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ctr" defTabSz="914400">
                        <a:defRPr sz="1800"/>
                      </a:pPr>
                      <a:r>
                        <a:rPr b="1" sz="1000">
                          <a:latin typeface="+mj-lt"/>
                          <a:ea typeface="+mj-ea"/>
                          <a:cs typeface="+mj-cs"/>
                          <a:sym typeface="Calibri"/>
                        </a:rPr>
                        <a:t>143</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c>
                  <a:txBody>
                    <a:bodyPr/>
                    <a:lstStyle/>
                    <a:p>
                      <a:pPr algn="l" defTabSz="914400">
                        <a:defRPr sz="1800"/>
                      </a:pPr>
                      <a:r>
                        <a:rPr b="1" sz="1000">
                          <a:latin typeface="+mj-lt"/>
                          <a:ea typeface="+mj-ea"/>
                          <a:cs typeface="+mj-cs"/>
                          <a:sym typeface="Calibri"/>
                        </a:rPr>
                        <a:t>1. Thachiwagan, 2. Rakh Jarog, 3. Tanger, 4. Kalimasta, 5. Gundi, 6. Sarachi, 7. Kumet, 8. Ahdwa, 9. Dhanmasta C, 10. Balihote B, 11. Seripora </a:t>
                      </a:r>
                    </a:p>
                  </a:txBody>
                  <a:tcPr marL="4531" marR="4531" marT="4531" marB="4531" anchor="t" anchorCtr="0" horzOverflow="overflow">
                    <a:lnL w="12700">
                      <a:miter lim="400000"/>
                    </a:lnL>
                    <a:lnR w="12700">
                      <a:miter lim="400000"/>
                    </a:lnR>
                    <a:lnT w="12700">
                      <a:miter lim="400000"/>
                    </a:lnT>
                    <a:lnB w="12700">
                      <a:miter lim="400000"/>
                    </a:lnB>
                    <a:solidFill>
                      <a:srgbClr val="FCD5B5"/>
                    </a:solidFill>
                  </a:tcPr>
                </a:tc>
              </a:tr>
              <a:tr h="370317">
                <a:tc gridSpan="2">
                  <a:txBody>
                    <a:bodyPr/>
                    <a:lstStyle/>
                    <a:p>
                      <a:pPr algn="ctr" defTabSz="914400">
                        <a:defRPr sz="1800"/>
                      </a:pPr>
                      <a:r>
                        <a:rPr b="1" sz="1200">
                          <a:latin typeface="Tahoma"/>
                          <a:ea typeface="Tahoma"/>
                          <a:cs typeface="Tahoma"/>
                          <a:sym typeface="Tahoma"/>
                        </a:rPr>
                        <a:t>Total Jammu Region</a:t>
                      </a:r>
                    </a:p>
                  </a:txBody>
                  <a:tcPr marL="4531" marR="4531" marT="4531" marB="4531" anchor="t" anchorCtr="0" horzOverflow="overflow">
                    <a:lnL w="12700">
                      <a:miter lim="400000"/>
                    </a:lnL>
                    <a:lnR w="12700">
                      <a:miter lim="400000"/>
                    </a:lnR>
                    <a:lnT w="12700">
                      <a:miter lim="400000"/>
                    </a:lnT>
                    <a:lnB w="12700">
                      <a:miter lim="400000"/>
                    </a:lnB>
                    <a:solidFill>
                      <a:srgbClr val="00B050"/>
                    </a:solidFill>
                  </a:tcPr>
                </a:tc>
                <a:tc hMerge="1">
                  <a:tcPr/>
                </a:tc>
                <a:tc>
                  <a:txBody>
                    <a:bodyPr/>
                    <a:lstStyle/>
                    <a:p>
                      <a:pPr algn="ctr" defTabSz="914400">
                        <a:defRPr sz="1800"/>
                      </a:pPr>
                      <a:r>
                        <a:rPr b="1" sz="1200">
                          <a:latin typeface="Tahoma"/>
                          <a:ea typeface="Tahoma"/>
                          <a:cs typeface="Tahoma"/>
                          <a:sym typeface="Tahoma"/>
                        </a:rPr>
                        <a:t>148</a:t>
                      </a:r>
                    </a:p>
                  </a:txBody>
                  <a:tcPr marL="4531" marR="4531" marT="4531" marB="4531" anchor="t" anchorCtr="0" horzOverflow="overflow">
                    <a:lnL w="12700">
                      <a:miter lim="400000"/>
                    </a:lnL>
                    <a:lnR w="12700">
                      <a:miter lim="400000"/>
                    </a:lnR>
                    <a:lnT w="12700">
                      <a:miter lim="400000"/>
                    </a:lnT>
                    <a:lnB w="12700">
                      <a:miter lim="400000"/>
                    </a:lnB>
                    <a:solidFill>
                      <a:srgbClr val="00B050"/>
                    </a:solidFill>
                  </a:tcPr>
                </a:tc>
                <a:tc>
                  <a:txBody>
                    <a:bodyPr/>
                    <a:lstStyle/>
                    <a:p>
                      <a:pPr algn="ctr" defTabSz="914400">
                        <a:defRPr sz="1800"/>
                      </a:pPr>
                      <a:r>
                        <a:rPr b="1" sz="1200">
                          <a:latin typeface="Tahoma"/>
                          <a:ea typeface="Tahoma"/>
                          <a:cs typeface="Tahoma"/>
                          <a:sym typeface="Tahoma"/>
                        </a:rPr>
                        <a:t>2109</a:t>
                      </a:r>
                    </a:p>
                  </a:txBody>
                  <a:tcPr marL="4531" marR="4531" marT="4531" marB="4531" anchor="t" anchorCtr="0" horzOverflow="overflow">
                    <a:lnL w="12700">
                      <a:miter lim="400000"/>
                    </a:lnL>
                    <a:lnR w="12700">
                      <a:miter lim="400000"/>
                    </a:lnR>
                    <a:lnT w="12700">
                      <a:miter lim="400000"/>
                    </a:lnT>
                    <a:lnB w="12700">
                      <a:miter lim="400000"/>
                    </a:lnB>
                    <a:solidFill>
                      <a:srgbClr val="00B050"/>
                    </a:solidFill>
                  </a:tcPr>
                </a:tc>
                <a:tc>
                  <a:txBody>
                    <a:bodyPr/>
                    <a:lstStyle/>
                    <a:p>
                      <a:pPr algn="l" defTabSz="914400">
                        <a:defRPr sz="1800"/>
                      </a:pPr>
                      <a:r>
                        <a:rPr sz="1200">
                          <a:latin typeface="Tahoma"/>
                          <a:ea typeface="Tahoma"/>
                          <a:cs typeface="Tahoma"/>
                          <a:sym typeface="Tahoma"/>
                        </a:rPr>
                        <a:t> </a:t>
                      </a:r>
                    </a:p>
                  </a:txBody>
                  <a:tcPr marL="4531" marR="4531" marT="4531" marB="4531" anchor="t" anchorCtr="0" horzOverflow="overflow">
                    <a:lnL w="12700">
                      <a:miter lim="400000"/>
                    </a:lnL>
                    <a:lnR w="12700">
                      <a:miter lim="400000"/>
                    </a:lnR>
                    <a:lnT w="12700">
                      <a:miter lim="400000"/>
                    </a:lnT>
                    <a:lnB w="12700">
                      <a:miter lim="400000"/>
                    </a:lnB>
                    <a:solidFill>
                      <a:srgbClr val="00B050"/>
                    </a:solidFill>
                  </a:tcPr>
                </a:tc>
              </a:tr>
            </a:tbl>
          </a:graphicData>
        </a:graphic>
      </p:graphicFrame>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aphicFrame>
        <p:nvGraphicFramePr>
          <p:cNvPr id="587" name="Content Placeholder 3"/>
          <p:cNvGraphicFramePr/>
          <p:nvPr/>
        </p:nvGraphicFramePr>
        <p:xfrm>
          <a:off x="2133600" y="665162"/>
          <a:ext cx="8077200" cy="606742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410997"/>
                <a:gridCol w="1100879"/>
                <a:gridCol w="825659"/>
                <a:gridCol w="1095275"/>
                <a:gridCol w="4644390"/>
              </a:tblGrid>
              <a:tr h="187393">
                <a:tc gridSpan="5">
                  <a:txBody>
                    <a:bodyPr/>
                    <a:lstStyle/>
                    <a:p>
                      <a:pPr algn="ctr" defTabSz="914400">
                        <a:defRPr sz="1800"/>
                      </a:pPr>
                      <a:r>
                        <a:rPr b="1" sz="1200">
                          <a:solidFill>
                            <a:srgbClr val="FFFFFF"/>
                          </a:solidFill>
                          <a:latin typeface="Tahoma"/>
                          <a:ea typeface="Tahoma"/>
                          <a:cs typeface="Tahoma"/>
                          <a:sym typeface="Tahoma"/>
                        </a:rPr>
                        <a:t>285 ASPIRATIONAL PANCHAYATS OF JAMMU &amp; KASHMIR</a:t>
                      </a:r>
                    </a:p>
                  </a:txBody>
                  <a:tcPr marL="4531" marR="4531" marT="4531" marB="4531" anchor="b"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00B050"/>
                    </a:solidFill>
                  </a:tcPr>
                </a:tc>
                <a:tc hMerge="1">
                  <a:tcPr/>
                </a:tc>
                <a:tc hMerge="1">
                  <a:tcPr/>
                </a:tc>
                <a:tc hMerge="1">
                  <a:tcPr/>
                </a:tc>
                <a:tc hMerge="1">
                  <a:tcPr/>
                </a:tc>
              </a:tr>
              <a:tr h="309302">
                <a:tc>
                  <a:txBody>
                    <a:bodyPr/>
                    <a:lstStyle/>
                    <a:p>
                      <a:pPr algn="ctr" defTabSz="914400">
                        <a:defRPr sz="1800"/>
                      </a:pPr>
                      <a:r>
                        <a:rPr b="1" sz="1000">
                          <a:solidFill>
                            <a:srgbClr val="0070C0"/>
                          </a:solidFill>
                          <a:latin typeface="Tahoma"/>
                          <a:ea typeface="Tahoma"/>
                          <a:cs typeface="Tahoma"/>
                          <a:sym typeface="Tahoma"/>
                        </a:rPr>
                        <a:t>S.No</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C000"/>
                    </a:solidFill>
                  </a:tcPr>
                </a:tc>
                <a:tc>
                  <a:txBody>
                    <a:bodyPr/>
                    <a:lstStyle/>
                    <a:p>
                      <a:pPr algn="ctr" defTabSz="914400">
                        <a:defRPr sz="1800"/>
                      </a:pPr>
                      <a:r>
                        <a:rPr b="1" sz="1000">
                          <a:solidFill>
                            <a:srgbClr val="0070C0"/>
                          </a:solidFill>
                          <a:latin typeface="Tahoma"/>
                          <a:ea typeface="Tahoma"/>
                          <a:cs typeface="Tahoma"/>
                          <a:sym typeface="Tahoma"/>
                        </a:rPr>
                        <a:t>District</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C000"/>
                    </a:solidFill>
                  </a:tcPr>
                </a:tc>
                <a:tc>
                  <a:txBody>
                    <a:bodyPr/>
                    <a:lstStyle/>
                    <a:p>
                      <a:pPr algn="ctr" defTabSz="914400">
                        <a:defRPr sz="1800"/>
                      </a:pPr>
                      <a:r>
                        <a:rPr b="1" sz="1000">
                          <a:solidFill>
                            <a:srgbClr val="0070C0"/>
                          </a:solidFill>
                          <a:latin typeface="Tahoma"/>
                          <a:ea typeface="Tahoma"/>
                          <a:cs typeface="Tahoma"/>
                          <a:sym typeface="Tahoma"/>
                        </a:rPr>
                        <a:t>Number of Blocks</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C000"/>
                    </a:solidFill>
                  </a:tcPr>
                </a:tc>
                <a:tc>
                  <a:txBody>
                    <a:bodyPr/>
                    <a:lstStyle/>
                    <a:p>
                      <a:pPr algn="ctr" defTabSz="914400">
                        <a:defRPr sz="1800"/>
                      </a:pPr>
                      <a:r>
                        <a:rPr b="1" sz="1000">
                          <a:solidFill>
                            <a:srgbClr val="0070C0"/>
                          </a:solidFill>
                          <a:latin typeface="Tahoma"/>
                          <a:ea typeface="Tahoma"/>
                          <a:cs typeface="Tahoma"/>
                          <a:sym typeface="Tahoma"/>
                        </a:rPr>
                        <a:t>Number of Panchayats</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C000"/>
                    </a:solidFill>
                  </a:tcPr>
                </a:tc>
                <a:tc>
                  <a:txBody>
                    <a:bodyPr/>
                    <a:lstStyle/>
                    <a:p>
                      <a:pPr algn="ctr" defTabSz="914400">
                        <a:defRPr sz="1800"/>
                      </a:pPr>
                      <a:r>
                        <a:rPr b="1" sz="1000">
                          <a:solidFill>
                            <a:srgbClr val="0070C0"/>
                          </a:solidFill>
                          <a:latin typeface="Tahoma"/>
                          <a:ea typeface="Tahoma"/>
                          <a:cs typeface="Tahoma"/>
                          <a:sym typeface="Tahoma"/>
                        </a:rPr>
                        <a:t>Name of Aspirational Panchayat</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FC000"/>
                    </a:solidFill>
                  </a:tcPr>
                </a:tc>
              </a:tr>
              <a:tr h="156916">
                <a:tc>
                  <a:txBody>
                    <a:bodyPr/>
                    <a:lstStyle/>
                    <a:p>
                      <a:pPr algn="ctr" defTabSz="914400">
                        <a:defRPr sz="1800"/>
                      </a:pPr>
                      <a:r>
                        <a:rPr b="1" sz="1000">
                          <a:latin typeface="Tahoma"/>
                          <a:ea typeface="Tahoma"/>
                          <a:cs typeface="Tahoma"/>
                          <a:sym typeface="Tahoma"/>
                        </a:rPr>
                        <a:t>11</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l" defTabSz="914400">
                        <a:defRPr sz="1800"/>
                      </a:pPr>
                      <a:r>
                        <a:rPr b="1" sz="1000">
                          <a:latin typeface="Tahoma"/>
                          <a:ea typeface="Tahoma"/>
                          <a:cs typeface="Tahoma"/>
                          <a:sym typeface="Tahoma"/>
                        </a:rPr>
                        <a:t>Srinagar</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defTabSz="914400">
                        <a:defRPr sz="1800"/>
                      </a:pPr>
                      <a:r>
                        <a:rPr b="1" sz="1000">
                          <a:latin typeface="Tahoma"/>
                          <a:ea typeface="Tahoma"/>
                          <a:cs typeface="Tahoma"/>
                          <a:sym typeface="Tahoma"/>
                        </a:rPr>
                        <a:t>4</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defTabSz="914400">
                        <a:defRPr sz="1800"/>
                      </a:pPr>
                      <a:r>
                        <a:rPr b="1" sz="1000">
                          <a:latin typeface="Tahoma"/>
                          <a:ea typeface="Tahoma"/>
                          <a:cs typeface="Tahoma"/>
                          <a:sym typeface="Tahoma"/>
                        </a:rPr>
                        <a:t>21</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l" defTabSz="914400">
                        <a:defRPr sz="1800"/>
                      </a:pPr>
                      <a:r>
                        <a:rPr b="1" sz="1000">
                          <a:latin typeface="Tahoma"/>
                          <a:ea typeface="Tahoma"/>
                          <a:cs typeface="Tahoma"/>
                          <a:sym typeface="Tahoma"/>
                        </a:rPr>
                        <a:t>1. Faqir Gujree B, 2. Panzinara A, 3. Khonmoh C, 4. Soiteng</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r h="614073">
                <a:tc>
                  <a:txBody>
                    <a:bodyPr/>
                    <a:lstStyle/>
                    <a:p>
                      <a:pPr algn="ctr" defTabSz="914400">
                        <a:defRPr sz="1800"/>
                      </a:pPr>
                      <a:r>
                        <a:rPr b="1" sz="1000">
                          <a:latin typeface="Tahoma"/>
                          <a:ea typeface="Tahoma"/>
                          <a:cs typeface="Tahoma"/>
                          <a:sym typeface="Tahoma"/>
                        </a:rPr>
                        <a:t>12</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l" defTabSz="914400">
                        <a:defRPr sz="1800"/>
                      </a:pPr>
                      <a:r>
                        <a:rPr b="1" sz="1000">
                          <a:latin typeface="Tahoma"/>
                          <a:ea typeface="Tahoma"/>
                          <a:cs typeface="Tahoma"/>
                          <a:sym typeface="Tahoma"/>
                        </a:rPr>
                        <a:t>Anantnag</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ctr" defTabSz="914400">
                        <a:defRPr sz="1800"/>
                      </a:pPr>
                      <a:r>
                        <a:rPr b="1" sz="1000">
                          <a:latin typeface="Tahoma"/>
                          <a:ea typeface="Tahoma"/>
                          <a:cs typeface="Tahoma"/>
                          <a:sym typeface="Tahoma"/>
                        </a:rPr>
                        <a:t>16</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ctr" defTabSz="914400">
                        <a:defRPr sz="1800"/>
                      </a:pPr>
                      <a:r>
                        <a:rPr b="1" sz="1000">
                          <a:latin typeface="Tahoma"/>
                          <a:ea typeface="Tahoma"/>
                          <a:cs typeface="Tahoma"/>
                          <a:sym typeface="Tahoma"/>
                        </a:rPr>
                        <a:t>335</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l" defTabSz="914400">
                        <a:defRPr sz="1800"/>
                      </a:pPr>
                      <a:r>
                        <a:rPr b="1" sz="1000">
                          <a:latin typeface="Tahoma"/>
                          <a:ea typeface="Tahoma"/>
                          <a:cs typeface="Tahoma"/>
                          <a:sym typeface="Tahoma"/>
                        </a:rPr>
                        <a:t>1. Traphoo, 2. Matipora, 3. Marahama C, 4. Chreeh, 5. Panchalthan, 6. Shiekpora, 7. Hiller, 8. Hapathnard A, 9. Kharpora, 10. Amad Wagad, 11. Sransoo, 12. Narupora A, 13. Pethbugh, 14. Khullchohar, 15. Halsidar-B (Sidar), 16. L.G.Pora B</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r>
              <a:tr h="918845">
                <a:tc>
                  <a:txBody>
                    <a:bodyPr/>
                    <a:lstStyle/>
                    <a:p>
                      <a:pPr algn="ctr" defTabSz="914400">
                        <a:defRPr sz="1800"/>
                      </a:pPr>
                      <a:r>
                        <a:rPr b="1" sz="1000">
                          <a:latin typeface="Tahoma"/>
                          <a:ea typeface="Tahoma"/>
                          <a:cs typeface="Tahoma"/>
                          <a:sym typeface="Tahoma"/>
                        </a:rPr>
                        <a:t>13</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l" defTabSz="914400">
                        <a:defRPr sz="1800"/>
                      </a:pPr>
                      <a:r>
                        <a:rPr b="1" sz="1000">
                          <a:latin typeface="Tahoma"/>
                          <a:ea typeface="Tahoma"/>
                          <a:cs typeface="Tahoma"/>
                          <a:sym typeface="Tahoma"/>
                        </a:rPr>
                        <a:t>Baramulla</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defTabSz="914400">
                        <a:defRPr sz="1800"/>
                      </a:pPr>
                      <a:r>
                        <a:rPr b="1" sz="1000">
                          <a:latin typeface="Tahoma"/>
                          <a:ea typeface="Tahoma"/>
                          <a:cs typeface="Tahoma"/>
                          <a:sym typeface="Tahoma"/>
                        </a:rPr>
                        <a:t>26</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defTabSz="914400">
                        <a:defRPr sz="1800"/>
                      </a:pPr>
                      <a:r>
                        <a:rPr b="1" sz="1000">
                          <a:latin typeface="Tahoma"/>
                          <a:ea typeface="Tahoma"/>
                          <a:cs typeface="Tahoma"/>
                          <a:sym typeface="Tahoma"/>
                        </a:rPr>
                        <a:t>402</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l" defTabSz="914400">
                        <a:defRPr sz="1800"/>
                      </a:pPr>
                      <a:r>
                        <a:rPr b="1" sz="1000">
                          <a:latin typeface="Tahoma"/>
                          <a:ea typeface="Tahoma"/>
                          <a:cs typeface="Tahoma"/>
                          <a:sym typeface="Tahoma"/>
                        </a:rPr>
                        <a:t>1. Drangbal, 2. Reram, 3. Waripora, 4. Pethseer, 5. Lari, 6. Pazalpora-B, 7. Darveshpora, 8. Vohlutra, 9. Lachipora -A, 10. DEVPORA, 11. Tarhama,  12. Kalayban, 13. Limber-B, 14. Shahdara, 15. Wanigam Payeen B, 16. Saripara, 17. Sailkote-19, 18. Nowlari, 19. Gund Ibrahim A, 20. Rakh Hygam, 21. Mahyan, 22 Yemberzalwari, 23. Silikote, 24. Sultanpora, 25. Kralpora, 26. Rampora</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r h="614073">
                <a:tc>
                  <a:txBody>
                    <a:bodyPr/>
                    <a:lstStyle/>
                    <a:p>
                      <a:pPr algn="ctr" defTabSz="914400">
                        <a:defRPr sz="1800"/>
                      </a:pPr>
                      <a:r>
                        <a:rPr b="1" sz="1000">
                          <a:latin typeface="Tahoma"/>
                          <a:ea typeface="Tahoma"/>
                          <a:cs typeface="Tahoma"/>
                          <a:sym typeface="Tahoma"/>
                        </a:rPr>
                        <a:t>14</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l" defTabSz="914400">
                        <a:defRPr sz="1800"/>
                      </a:pPr>
                      <a:r>
                        <a:rPr b="1" sz="1000">
                          <a:latin typeface="Tahoma"/>
                          <a:ea typeface="Tahoma"/>
                          <a:cs typeface="Tahoma"/>
                          <a:sym typeface="Tahoma"/>
                        </a:rPr>
                        <a:t>Budgam</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ctr" defTabSz="914400">
                        <a:defRPr sz="1800"/>
                      </a:pPr>
                      <a:r>
                        <a:rPr b="1" sz="1000">
                          <a:latin typeface="Tahoma"/>
                          <a:ea typeface="Tahoma"/>
                          <a:cs typeface="Tahoma"/>
                          <a:sym typeface="Tahoma"/>
                        </a:rPr>
                        <a:t>17</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ctr" defTabSz="914400">
                        <a:defRPr sz="1800"/>
                      </a:pPr>
                      <a:r>
                        <a:rPr b="1" sz="1000">
                          <a:latin typeface="Tahoma"/>
                          <a:ea typeface="Tahoma"/>
                          <a:cs typeface="Tahoma"/>
                          <a:sym typeface="Tahoma"/>
                        </a:rPr>
                        <a:t>296</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l" defTabSz="914400">
                        <a:defRPr sz="1800"/>
                      </a:pPr>
                      <a:r>
                        <a:rPr b="1" sz="1000">
                          <a:latin typeface="Tahoma"/>
                          <a:ea typeface="Tahoma"/>
                          <a:cs typeface="Tahoma"/>
                          <a:sym typeface="Tahoma"/>
                        </a:rPr>
                        <a:t>1. Gampora, 2. Kultreh, 3. HARD BATAPORE, 4. Razwen, 5. GOGJIPATHRI A, 6. Hanjigund, 7. Haripora Harran, 8. CHARAR-E-SHRIEF A, 9. Hokhlatri, 11. Shogpora, 12. T.F.Shah, 13. Drung, 14. Bona Makahama, 15. K-Sarie, 16. Chewa, 17. Pakherpora-B, 18. Ringzabal </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r>
              <a:tr h="461688">
                <a:tc>
                  <a:txBody>
                    <a:bodyPr/>
                    <a:lstStyle/>
                    <a:p>
                      <a:pPr algn="ctr" defTabSz="914400">
                        <a:defRPr sz="1800"/>
                      </a:pPr>
                      <a:r>
                        <a:rPr b="1" sz="1000">
                          <a:latin typeface="Tahoma"/>
                          <a:ea typeface="Tahoma"/>
                          <a:cs typeface="Tahoma"/>
                          <a:sym typeface="Tahoma"/>
                        </a:rPr>
                        <a:t>15</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l" defTabSz="914400">
                        <a:defRPr sz="1800"/>
                      </a:pPr>
                      <a:r>
                        <a:rPr b="1" sz="1000">
                          <a:latin typeface="Tahoma"/>
                          <a:ea typeface="Tahoma"/>
                          <a:cs typeface="Tahoma"/>
                          <a:sym typeface="Tahoma"/>
                        </a:rPr>
                        <a:t>Bandipore</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defTabSz="914400">
                        <a:defRPr sz="1800"/>
                      </a:pPr>
                      <a:r>
                        <a:rPr b="1" sz="1000">
                          <a:latin typeface="Tahoma"/>
                          <a:ea typeface="Tahoma"/>
                          <a:cs typeface="Tahoma"/>
                          <a:sym typeface="Tahoma"/>
                        </a:rPr>
                        <a:t>12</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defTabSz="914400">
                        <a:defRPr sz="1800"/>
                      </a:pPr>
                      <a:r>
                        <a:rPr b="1" sz="1000">
                          <a:latin typeface="Tahoma"/>
                          <a:ea typeface="Tahoma"/>
                          <a:cs typeface="Tahoma"/>
                          <a:sym typeface="Tahoma"/>
                        </a:rPr>
                        <a:t>151</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l" defTabSz="914400">
                        <a:defRPr sz="1800"/>
                      </a:pPr>
                      <a:r>
                        <a:rPr b="1" sz="1000">
                          <a:latin typeface="Tahoma"/>
                          <a:ea typeface="Tahoma"/>
                          <a:cs typeface="Tahoma"/>
                          <a:sym typeface="Tahoma"/>
                        </a:rPr>
                        <a:t>1. Malangam C, 2. Sumlar A, 3. Kanzalwan, 4. Mantrigam, 5. Larwalpora, 6. SK Bala B, 7. Ganastan A, 8. Gundijehangir-B, 9. Nowgam B, 10. Rakh Shilvet, 11. Markoot, 12. Buglinder B</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r h="461688">
                <a:tc>
                  <a:txBody>
                    <a:bodyPr/>
                    <a:lstStyle/>
                    <a:p>
                      <a:pPr algn="ctr" defTabSz="914400">
                        <a:defRPr sz="1800"/>
                      </a:pPr>
                      <a:r>
                        <a:rPr b="1" sz="1000">
                          <a:latin typeface="Tahoma"/>
                          <a:ea typeface="Tahoma"/>
                          <a:cs typeface="Tahoma"/>
                          <a:sym typeface="Tahoma"/>
                        </a:rPr>
                        <a:t>16</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l" defTabSz="914400">
                        <a:defRPr sz="1800"/>
                      </a:pPr>
                      <a:r>
                        <a:rPr b="1" sz="1000">
                          <a:latin typeface="Tahoma"/>
                          <a:ea typeface="Tahoma"/>
                          <a:cs typeface="Tahoma"/>
                          <a:sym typeface="Tahoma"/>
                        </a:rPr>
                        <a:t>Kulgam</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ctr" defTabSz="914400">
                        <a:defRPr sz="1800"/>
                      </a:pPr>
                      <a:r>
                        <a:rPr b="1" sz="1000">
                          <a:latin typeface="Tahoma"/>
                          <a:ea typeface="Tahoma"/>
                          <a:cs typeface="Tahoma"/>
                          <a:sym typeface="Tahoma"/>
                        </a:rPr>
                        <a:t>11</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ctr" defTabSz="914400">
                        <a:defRPr sz="1800"/>
                      </a:pPr>
                      <a:r>
                        <a:rPr b="1" sz="1000">
                          <a:latin typeface="Tahoma"/>
                          <a:ea typeface="Tahoma"/>
                          <a:cs typeface="Tahoma"/>
                          <a:sym typeface="Tahoma"/>
                        </a:rPr>
                        <a:t>178</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l" defTabSz="914400">
                        <a:defRPr sz="1800"/>
                      </a:pPr>
                      <a:r>
                        <a:rPr b="1" sz="1000">
                          <a:latin typeface="Tahoma"/>
                          <a:ea typeface="Tahoma"/>
                          <a:cs typeface="Tahoma"/>
                          <a:sym typeface="Tahoma"/>
                        </a:rPr>
                        <a:t>1. Dessend, 2. Chaki Badwani, 3. Yarkah A, 4. NAGAM-2-A, 5.Brazloo Jagir, 6. Shalipora, 7. Waltengoo-B, 8. Hallan, 9. Lammer B, 10. Samnoo, 11. Rampora</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r>
              <a:tr h="309302">
                <a:tc>
                  <a:txBody>
                    <a:bodyPr/>
                    <a:lstStyle/>
                    <a:p>
                      <a:pPr algn="ctr" defTabSz="914400">
                        <a:defRPr sz="1800"/>
                      </a:pPr>
                      <a:r>
                        <a:rPr b="1" sz="1000">
                          <a:latin typeface="Tahoma"/>
                          <a:ea typeface="Tahoma"/>
                          <a:cs typeface="Tahoma"/>
                          <a:sym typeface="Tahoma"/>
                        </a:rPr>
                        <a:t>17</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l" defTabSz="914400">
                        <a:defRPr sz="1800"/>
                      </a:pPr>
                      <a:r>
                        <a:rPr b="1" sz="1000">
                          <a:latin typeface="Tahoma"/>
                          <a:ea typeface="Tahoma"/>
                          <a:cs typeface="Tahoma"/>
                          <a:sym typeface="Tahoma"/>
                        </a:rPr>
                        <a:t>Shopian</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defTabSz="914400">
                        <a:defRPr sz="1800"/>
                      </a:pPr>
                      <a:r>
                        <a:rPr b="1" sz="1000">
                          <a:latin typeface="Tahoma"/>
                          <a:ea typeface="Tahoma"/>
                          <a:cs typeface="Tahoma"/>
                          <a:sym typeface="Tahoma"/>
                        </a:rPr>
                        <a:t>9</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defTabSz="914400">
                        <a:defRPr sz="1800"/>
                      </a:pPr>
                      <a:r>
                        <a:rPr b="1" sz="1000">
                          <a:latin typeface="Tahoma"/>
                          <a:ea typeface="Tahoma"/>
                          <a:cs typeface="Tahoma"/>
                          <a:sym typeface="Tahoma"/>
                        </a:rPr>
                        <a:t>98</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l" defTabSz="914400">
                        <a:defRPr sz="1800"/>
                      </a:pPr>
                      <a:r>
                        <a:rPr b="1" sz="1000">
                          <a:latin typeface="Tahoma"/>
                          <a:ea typeface="Tahoma"/>
                          <a:cs typeface="Tahoma"/>
                          <a:sym typeface="Tahoma"/>
                        </a:rPr>
                        <a:t>1. Maldera, 2. Chotigam, 3. Sugoo, 4. Dangam, 5. Wathoo, 6. H.P. Batgund, 7. Saidpora B, 8. G.P. Arish, 9. Safanagri </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r h="309302">
                <a:tc>
                  <a:txBody>
                    <a:bodyPr/>
                    <a:lstStyle/>
                    <a:p>
                      <a:pPr algn="ctr" defTabSz="914400">
                        <a:defRPr sz="1800"/>
                      </a:pPr>
                      <a:r>
                        <a:rPr b="1" sz="1000">
                          <a:latin typeface="Tahoma"/>
                          <a:ea typeface="Tahoma"/>
                          <a:cs typeface="Tahoma"/>
                          <a:sym typeface="Tahoma"/>
                        </a:rPr>
                        <a:t>18</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l" defTabSz="914400">
                        <a:defRPr sz="1800"/>
                      </a:pPr>
                      <a:r>
                        <a:rPr b="1" sz="1000">
                          <a:latin typeface="Tahoma"/>
                          <a:ea typeface="Tahoma"/>
                          <a:cs typeface="Tahoma"/>
                          <a:sym typeface="Tahoma"/>
                        </a:rPr>
                        <a:t>Ganderbal</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ctr" defTabSz="914400">
                        <a:defRPr sz="1800"/>
                      </a:pPr>
                      <a:r>
                        <a:rPr b="1" sz="1000">
                          <a:latin typeface="Tahoma"/>
                          <a:ea typeface="Tahoma"/>
                          <a:cs typeface="Tahoma"/>
                          <a:sym typeface="Tahoma"/>
                        </a:rPr>
                        <a:t>7</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ctr" defTabSz="914400">
                        <a:defRPr sz="1800"/>
                      </a:pPr>
                      <a:r>
                        <a:rPr b="1" sz="1000">
                          <a:latin typeface="Tahoma"/>
                          <a:ea typeface="Tahoma"/>
                          <a:cs typeface="Tahoma"/>
                          <a:sym typeface="Tahoma"/>
                        </a:rPr>
                        <a:t>126</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l" defTabSz="914400">
                        <a:defRPr sz="1800"/>
                      </a:pPr>
                      <a:r>
                        <a:rPr b="1" sz="1000">
                          <a:latin typeface="Tahoma"/>
                          <a:ea typeface="Tahoma"/>
                          <a:cs typeface="Tahoma"/>
                          <a:sym typeface="Tahoma"/>
                        </a:rPr>
                        <a:t>1. Gutalibagh, 2. Pehlipora-B, 3. Rabitar, 4. Watlar-B, 5. Sumbal, Poshkar, 6. Yangoora-B</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r>
              <a:tr h="918845">
                <a:tc>
                  <a:txBody>
                    <a:bodyPr/>
                    <a:lstStyle/>
                    <a:p>
                      <a:pPr algn="ctr" defTabSz="914400">
                        <a:defRPr sz="1800"/>
                      </a:pPr>
                      <a:r>
                        <a:rPr b="1" sz="1000">
                          <a:latin typeface="Tahoma"/>
                          <a:ea typeface="Tahoma"/>
                          <a:cs typeface="Tahoma"/>
                          <a:sym typeface="Tahoma"/>
                        </a:rPr>
                        <a:t>19</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l" defTabSz="914400">
                        <a:defRPr sz="1800"/>
                      </a:pPr>
                      <a:r>
                        <a:rPr b="1" sz="1000">
                          <a:latin typeface="Tahoma"/>
                          <a:ea typeface="Tahoma"/>
                          <a:cs typeface="Tahoma"/>
                          <a:sym typeface="Tahoma"/>
                        </a:rPr>
                        <a:t>Kupwara</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defTabSz="914400">
                        <a:defRPr sz="1800"/>
                      </a:pPr>
                      <a:r>
                        <a:rPr b="1" sz="1000">
                          <a:latin typeface="Tahoma"/>
                          <a:ea typeface="Tahoma"/>
                          <a:cs typeface="Tahoma"/>
                          <a:sym typeface="Tahoma"/>
                        </a:rPr>
                        <a:t>24</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defTabSz="914400">
                        <a:defRPr sz="1800"/>
                      </a:pPr>
                      <a:r>
                        <a:rPr b="1" sz="1000">
                          <a:latin typeface="Tahoma"/>
                          <a:ea typeface="Tahoma"/>
                          <a:cs typeface="Tahoma"/>
                          <a:sym typeface="Tahoma"/>
                        </a:rPr>
                        <a:t>385</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l" defTabSz="914400">
                        <a:defRPr sz="1800"/>
                      </a:pPr>
                      <a:r>
                        <a:rPr b="1" sz="1000">
                          <a:latin typeface="Tahoma"/>
                          <a:ea typeface="Tahoma"/>
                          <a:cs typeface="Tahoma"/>
                          <a:sym typeface="Tahoma"/>
                        </a:rPr>
                        <a:t>1. Drugmulla A, 2. Baderhar, 3. Manigah C, 4. Thayan B, 5. Mundian A, 6. Batpora A, 7. Bubernagh, 8. Khanu Babagund, 9. Chountiwari B, 10. Magam B, 11. Khudi, 12. Rashanpora B, 13. Kandi B, 14. Jumgund, 15. Lokipora, 16. Wadder Bala, 17. Zafferkhani, 18. Manzpthra, 19. Lalpora C Shalgund, 20. Bagbella, 21. Hagni Koot, 22. Amroie, 23. Trehgam D, 24. Khodi</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r h="461688">
                <a:tc>
                  <a:txBody>
                    <a:bodyPr/>
                    <a:lstStyle/>
                    <a:p>
                      <a:pPr algn="ctr" defTabSz="914400">
                        <a:defRPr sz="1800"/>
                      </a:pPr>
                      <a:r>
                        <a:rPr b="1" sz="1000">
                          <a:latin typeface="Tahoma"/>
                          <a:ea typeface="Tahoma"/>
                          <a:cs typeface="Tahoma"/>
                          <a:sym typeface="Tahoma"/>
                        </a:rPr>
                        <a:t>20</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l" defTabSz="914400">
                        <a:defRPr sz="1800"/>
                      </a:pPr>
                      <a:r>
                        <a:rPr b="1" sz="1000">
                          <a:latin typeface="Tahoma"/>
                          <a:ea typeface="Tahoma"/>
                          <a:cs typeface="Tahoma"/>
                          <a:sym typeface="Tahoma"/>
                        </a:rPr>
                        <a:t>Pulwama</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ctr" defTabSz="914400">
                        <a:defRPr sz="1800"/>
                      </a:pPr>
                      <a:r>
                        <a:rPr b="1" sz="1000">
                          <a:latin typeface="Tahoma"/>
                          <a:ea typeface="Tahoma"/>
                          <a:cs typeface="Tahoma"/>
                          <a:sym typeface="Tahoma"/>
                        </a:rPr>
                        <a:t>11</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ctr" defTabSz="914400">
                        <a:defRPr sz="1800"/>
                      </a:pPr>
                      <a:r>
                        <a:rPr b="1" sz="1000">
                          <a:latin typeface="Tahoma"/>
                          <a:ea typeface="Tahoma"/>
                          <a:cs typeface="Tahoma"/>
                          <a:sym typeface="Tahoma"/>
                        </a:rPr>
                        <a:t>190</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c>
                  <a:txBody>
                    <a:bodyPr/>
                    <a:lstStyle/>
                    <a:p>
                      <a:pPr algn="l" defTabSz="914400">
                        <a:defRPr sz="1800"/>
                      </a:pPr>
                      <a:r>
                        <a:rPr b="1" sz="1000">
                          <a:latin typeface="Tahoma"/>
                          <a:ea typeface="Tahoma"/>
                          <a:cs typeface="Tahoma"/>
                          <a:sym typeface="Tahoma"/>
                        </a:rPr>
                        <a:t>1. Chewauller, 2. Nowdal, 3. Palpora, 4. Tokina-I, 5. Nownagri, 6. Drabgam-B, 7. Gadpora, 8. Tumchi Nowpora, 9. Hanjipora, 10. Inderwali, 11. Hatiwara </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FCD5B5"/>
                    </a:solidFill>
                  </a:tcPr>
                </a:tc>
              </a:tr>
              <a:tr h="156916">
                <a:tc gridSpan="2">
                  <a:txBody>
                    <a:bodyPr/>
                    <a:lstStyle/>
                    <a:p>
                      <a:pPr algn="ctr" defTabSz="914400">
                        <a:defRPr sz="1800"/>
                      </a:pPr>
                      <a:r>
                        <a:rPr b="1" sz="1000">
                          <a:latin typeface="Tahoma"/>
                          <a:ea typeface="Tahoma"/>
                          <a:cs typeface="Tahoma"/>
                          <a:sym typeface="Tahoma"/>
                        </a:rPr>
                        <a:t>Total Kashmir Region</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00B050"/>
                    </a:solidFill>
                  </a:tcPr>
                </a:tc>
                <a:tc hMerge="1">
                  <a:tcPr/>
                </a:tc>
                <a:tc>
                  <a:txBody>
                    <a:bodyPr/>
                    <a:lstStyle/>
                    <a:p>
                      <a:pPr algn="ctr" defTabSz="914400">
                        <a:defRPr sz="1800"/>
                      </a:pPr>
                      <a:r>
                        <a:rPr b="1" sz="1000">
                          <a:latin typeface="Tahoma"/>
                          <a:ea typeface="Tahoma"/>
                          <a:cs typeface="Tahoma"/>
                          <a:sym typeface="Tahoma"/>
                        </a:rPr>
                        <a:t>137</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00B050"/>
                    </a:solidFill>
                  </a:tcPr>
                </a:tc>
                <a:tc>
                  <a:txBody>
                    <a:bodyPr/>
                    <a:lstStyle/>
                    <a:p>
                      <a:pPr algn="ctr" defTabSz="914400">
                        <a:defRPr sz="1800"/>
                      </a:pPr>
                      <a:r>
                        <a:rPr b="1" sz="1000">
                          <a:latin typeface="Tahoma"/>
                          <a:ea typeface="Tahoma"/>
                          <a:cs typeface="Tahoma"/>
                          <a:sym typeface="Tahoma"/>
                        </a:rPr>
                        <a:t>2182</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00B050"/>
                    </a:solidFill>
                  </a:tcPr>
                </a:tc>
                <a:tc>
                  <a:txBody>
                    <a:bodyPr/>
                    <a:lstStyle/>
                    <a:p>
                      <a:pPr algn="l" defTabSz="914400">
                        <a:defRPr sz="1800"/>
                      </a:pPr>
                      <a:r>
                        <a:rPr b="1" sz="1000">
                          <a:latin typeface="Tahoma"/>
                          <a:ea typeface="Tahoma"/>
                          <a:cs typeface="Tahoma"/>
                          <a:sym typeface="Tahoma"/>
                        </a:rPr>
                        <a:t> </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solidFill>
                      <a:srgbClr val="00B050"/>
                    </a:solidFill>
                  </a:tcPr>
                </a:tc>
              </a:tr>
              <a:tr h="187393">
                <a:tc gridSpan="2">
                  <a:txBody>
                    <a:bodyPr/>
                    <a:lstStyle/>
                    <a:p>
                      <a:pPr algn="ctr" defTabSz="914400">
                        <a:defRPr sz="1800"/>
                      </a:pPr>
                      <a:r>
                        <a:rPr b="1" sz="1200">
                          <a:solidFill>
                            <a:srgbClr val="002060"/>
                          </a:solidFill>
                          <a:latin typeface="Tahoma"/>
                          <a:ea typeface="Tahoma"/>
                          <a:cs typeface="Tahoma"/>
                          <a:sym typeface="Tahoma"/>
                        </a:rPr>
                        <a:t>Grand Total J&amp;K</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hMerge="1">
                  <a:tcPr/>
                </a:tc>
                <a:tc>
                  <a:txBody>
                    <a:bodyPr/>
                    <a:lstStyle/>
                    <a:p>
                      <a:pPr algn="ctr" defTabSz="914400">
                        <a:defRPr sz="1800"/>
                      </a:pPr>
                      <a:r>
                        <a:rPr b="1" sz="1200">
                          <a:solidFill>
                            <a:srgbClr val="002060"/>
                          </a:solidFill>
                          <a:latin typeface="Tahoma"/>
                          <a:ea typeface="Tahoma"/>
                          <a:cs typeface="Tahoma"/>
                          <a:sym typeface="Tahoma"/>
                        </a:rPr>
                        <a:t>285</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ctr" defTabSz="914400">
                        <a:defRPr sz="1800"/>
                      </a:pPr>
                      <a:r>
                        <a:rPr b="1" sz="1200">
                          <a:solidFill>
                            <a:srgbClr val="002060"/>
                          </a:solidFill>
                          <a:latin typeface="Tahoma"/>
                          <a:ea typeface="Tahoma"/>
                          <a:cs typeface="Tahoma"/>
                          <a:sym typeface="Tahoma"/>
                        </a:rPr>
                        <a:t>4291</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algn="l" defTabSz="914400">
                        <a:defRPr sz="1800"/>
                      </a:pPr>
                      <a:r>
                        <a:rPr b="1" sz="1200">
                          <a:solidFill>
                            <a:srgbClr val="002060"/>
                          </a:solidFill>
                          <a:latin typeface="Tahoma"/>
                          <a:ea typeface="Tahoma"/>
                          <a:cs typeface="Tahoma"/>
                          <a:sym typeface="Tahoma"/>
                        </a:rPr>
                        <a:t> </a:t>
                      </a:r>
                    </a:p>
                  </a:txBody>
                  <a:tcPr marL="4531" marR="4531" marT="4531" marB="4531" anchor="t" anchorCtr="0" horzOverflow="overflow">
                    <a:lnL w="6350">
                      <a:solidFill>
                        <a:srgbClr val="000000"/>
                      </a:solidFill>
                    </a:lnL>
                    <a:lnR w="6350">
                      <a:solidFill>
                        <a:srgbClr val="000000"/>
                      </a:solidFill>
                    </a:lnR>
                    <a:lnT w="6350">
                      <a:solidFill>
                        <a:srgbClr val="000000"/>
                      </a:solidFill>
                    </a:lnT>
                    <a:lnB w="6350">
                      <a:solidFill>
                        <a:srgbClr val="000000"/>
                      </a:solidFill>
                    </a:lnB>
                    <a:noFill/>
                  </a:tcPr>
                </a:tc>
              </a:tr>
            </a:tbl>
          </a:graphicData>
        </a:graphic>
      </p:graphicFrame>
      <p:sp>
        <p:nvSpPr>
          <p:cNvPr id="588" name="Title 1"/>
          <p:cNvSpPr txBox="1"/>
          <p:nvPr>
            <p:ph type="title"/>
          </p:nvPr>
        </p:nvSpPr>
        <p:spPr>
          <a:xfrm>
            <a:off x="1981200" y="125412"/>
            <a:ext cx="8229600" cy="334964"/>
          </a:xfrm>
          <a:prstGeom prst="rect">
            <a:avLst/>
          </a:prstGeom>
        </p:spPr>
        <p:txBody>
          <a:bodyPr/>
          <a:lstStyle>
            <a:lvl1pPr defTabSz="621791">
              <a:defRPr b="1" sz="1632">
                <a:solidFill>
                  <a:srgbClr val="0070C0"/>
                </a:solidFill>
                <a:latin typeface="Tahoma"/>
                <a:ea typeface="Tahoma"/>
                <a:cs typeface="Tahoma"/>
                <a:sym typeface="Tahoma"/>
              </a:defRPr>
            </a:lvl1pPr>
          </a:lstStyle>
          <a:p>
            <a:pPr>
              <a:defRPr>
                <a:effectLst/>
              </a:defRPr>
            </a:pPr>
            <a:r>
              <a:t>Aspirational Panchayats of J&amp;K</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Damask">
  <a:themeElements>
    <a:clrScheme name="Damask">
      <a:dk1>
        <a:srgbClr val="000000"/>
      </a:dk1>
      <a:lt1>
        <a:srgbClr val="FFFFFF"/>
      </a:lt1>
      <a:dk2>
        <a:srgbClr val="A7A7A7"/>
      </a:dk2>
      <a:lt2>
        <a:srgbClr val="535353"/>
      </a:lt2>
      <a:accent1>
        <a:srgbClr val="92278F"/>
      </a:accent1>
      <a:accent2>
        <a:srgbClr val="9B57D3"/>
      </a:accent2>
      <a:accent3>
        <a:srgbClr val="755DD9"/>
      </a:accent3>
      <a:accent4>
        <a:srgbClr val="665EB8"/>
      </a:accent4>
      <a:accent5>
        <a:srgbClr val="45A5ED"/>
      </a:accent5>
      <a:accent6>
        <a:srgbClr val="5982DB"/>
      </a:accent6>
      <a:hlink>
        <a:srgbClr val="0000FF"/>
      </a:hlink>
      <a:folHlink>
        <a:srgbClr val="FF00FF"/>
      </a:folHlink>
    </a:clrScheme>
    <a:fontScheme name="Damask">
      <a:majorFont>
        <a:latin typeface="Calibri"/>
        <a:ea typeface="Calibri"/>
        <a:cs typeface="Calibri"/>
      </a:majorFont>
      <a:minorFont>
        <a:latin typeface="Helvetica"/>
        <a:ea typeface="Helvetica"/>
        <a:cs typeface="Helvetica"/>
      </a:minorFont>
    </a:fontScheme>
    <a:fmtScheme name="Damas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54000"/>
              </a:srgbClr>
            </a:outerShdw>
          </a:effectLst>
        </a:effectStyle>
        <a:effectStyle>
          <a:effectLst>
            <a:outerShdw sx="100000" sy="100000" kx="0" ky="0" algn="b" rotWithShape="0" blurRad="50800" dist="38100" dir="5400000">
              <a:srgbClr val="000000">
                <a:alpha val="54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50800" dist="38100" dir="5400000">
            <a:srgbClr val="000000">
              <a:alpha val="54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amask">
  <a:themeElements>
    <a:clrScheme name="Damask">
      <a:dk1>
        <a:srgbClr val="000000"/>
      </a:dk1>
      <a:lt1>
        <a:srgbClr val="FFFFFF"/>
      </a:lt1>
      <a:dk2>
        <a:srgbClr val="A7A7A7"/>
      </a:dk2>
      <a:lt2>
        <a:srgbClr val="535353"/>
      </a:lt2>
      <a:accent1>
        <a:srgbClr val="92278F"/>
      </a:accent1>
      <a:accent2>
        <a:srgbClr val="9B57D3"/>
      </a:accent2>
      <a:accent3>
        <a:srgbClr val="755DD9"/>
      </a:accent3>
      <a:accent4>
        <a:srgbClr val="665EB8"/>
      </a:accent4>
      <a:accent5>
        <a:srgbClr val="45A5ED"/>
      </a:accent5>
      <a:accent6>
        <a:srgbClr val="5982DB"/>
      </a:accent6>
      <a:hlink>
        <a:srgbClr val="0000FF"/>
      </a:hlink>
      <a:folHlink>
        <a:srgbClr val="FF00FF"/>
      </a:folHlink>
    </a:clrScheme>
    <a:fontScheme name="Damask">
      <a:majorFont>
        <a:latin typeface="Calibri"/>
        <a:ea typeface="Calibri"/>
        <a:cs typeface="Calibri"/>
      </a:majorFont>
      <a:minorFont>
        <a:latin typeface="Helvetica"/>
        <a:ea typeface="Helvetica"/>
        <a:cs typeface="Helvetica"/>
      </a:minorFont>
    </a:fontScheme>
    <a:fmtScheme name="Damas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38100" dir="5400000">
              <a:srgbClr val="000000">
                <a:alpha val="54000"/>
              </a:srgbClr>
            </a:outerShdw>
          </a:effectLst>
        </a:effectStyle>
        <a:effectStyle>
          <a:effectLst>
            <a:outerShdw sx="100000" sy="100000" kx="0" ky="0" algn="b" rotWithShape="0" blurRad="50800" dist="38100" dir="5400000">
              <a:srgbClr val="000000">
                <a:alpha val="54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50800" dist="38100" dir="5400000">
            <a:srgbClr val="000000">
              <a:alpha val="54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Rockwell"/>
            <a:ea typeface="Rockwell"/>
            <a:cs typeface="Rockwell"/>
            <a:sym typeface="Rockwell"/>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